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59" r:id="rId4"/>
    <p:sldId id="262" r:id="rId5"/>
    <p:sldId id="263" r:id="rId6"/>
    <p:sldId id="261" r:id="rId7"/>
    <p:sldId id="267" r:id="rId8"/>
    <p:sldId id="311" r:id="rId9"/>
    <p:sldId id="265" r:id="rId10"/>
    <p:sldId id="260" r:id="rId11"/>
    <p:sldId id="257" r:id="rId12"/>
    <p:sldId id="285" r:id="rId13"/>
    <p:sldId id="299" r:id="rId14"/>
    <p:sldId id="301" r:id="rId15"/>
    <p:sldId id="300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297" r:id="rId24"/>
    <p:sldId id="310" r:id="rId25"/>
    <p:sldId id="298" r:id="rId26"/>
    <p:sldId id="309" r:id="rId27"/>
    <p:sldId id="296" r:id="rId28"/>
    <p:sldId id="264" r:id="rId29"/>
    <p:sldId id="286" r:id="rId30"/>
    <p:sldId id="287" r:id="rId31"/>
    <p:sldId id="288" r:id="rId32"/>
    <p:sldId id="289" r:id="rId33"/>
    <p:sldId id="290" r:id="rId34"/>
    <p:sldId id="291" r:id="rId35"/>
    <p:sldId id="268" r:id="rId3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65" autoAdjust="0"/>
  </p:normalViewPr>
  <p:slideViewPr>
    <p:cSldViewPr>
      <p:cViewPr varScale="1">
        <p:scale>
          <a:sx n="57" d="100"/>
          <a:sy n="57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6073D3C-EA38-4F18-A273-A4588F600EB7}" type="datetimeFigureOut">
              <a:rPr lang="en-US" smtClean="0"/>
              <a:pPr/>
              <a:t>9/3/2012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208531C-CE31-43CE-A8EA-A4B07BBE5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34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iling_puzzle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Cambridge" TargetMode="External"/><Relationship Id="rId5" Type="http://schemas.openxmlformats.org/officeDocument/2006/relationships/hyperlink" Target="http://en.wikipedia.org/wiki/Ertl_Company" TargetMode="External"/><Relationship Id="rId4" Type="http://schemas.openxmlformats.org/officeDocument/2006/relationships/hyperlink" Target="http://en.wikipedia.org/wiki/Christopher_Monckton,_3rd_Viscount_Monckton_of_Brenchley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Hver algoritme</a:t>
            </a:r>
            <a:r>
              <a:rPr lang="da-DK" baseline="0" dirty="0" smtClean="0"/>
              <a:t> er beskrevet i sit eget </a:t>
            </a:r>
            <a:r>
              <a:rPr lang="da-DK" b="1" baseline="0" dirty="0" smtClean="0"/>
              <a:t>sprog</a:t>
            </a:r>
            <a:r>
              <a:rPr lang="da-DK" baseline="0" dirty="0" smtClean="0"/>
              <a:t>. </a:t>
            </a:r>
          </a:p>
          <a:p>
            <a:r>
              <a:rPr lang="da-DK" baseline="0" dirty="0" smtClean="0"/>
              <a:t>Hvordan ”</a:t>
            </a:r>
            <a:r>
              <a:rPr lang="da-DK" b="1" baseline="0" dirty="0" err="1" smtClean="0"/>
              <a:t>smag”er</a:t>
            </a:r>
            <a:r>
              <a:rPr lang="da-DK" b="1" baseline="0" dirty="0" smtClean="0"/>
              <a:t> man til med salt</a:t>
            </a:r>
            <a:r>
              <a:rPr lang="da-DK" baseline="0" dirty="0" smtClean="0"/>
              <a:t>?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8531C-CE31-43CE-A8EA-A4B07BBE5A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07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Teltstangsfoldning, øvre og nedre grænser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8531C-CE31-43CE-A8EA-A4B07BBE5AB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Sorteringsnetværk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8531C-CE31-43CE-A8EA-A4B07BBE5AB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Sorteringsnetværk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8531C-CE31-43CE-A8EA-A4B07BBE5AB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 smtClean="0">
                <a:effectLst/>
              </a:rPr>
              <a:t>e = 2,71828183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8531C-CE31-43CE-A8EA-A4B07BBE5AB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62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Eternity</a:t>
            </a:r>
            <a:r>
              <a:rPr lang="en-US" dirty="0" smtClean="0"/>
              <a:t> is a </a:t>
            </a:r>
            <a:r>
              <a:rPr lang="en-US" dirty="0" smtClean="0">
                <a:hlinkClick r:id="rId3" tooltip="Tiling puzzle"/>
              </a:rPr>
              <a:t>tiling puzzle</a:t>
            </a:r>
            <a:r>
              <a:rPr lang="en-US" dirty="0" smtClean="0"/>
              <a:t> created by </a:t>
            </a:r>
            <a:r>
              <a:rPr lang="en-US" dirty="0" smtClean="0">
                <a:hlinkClick r:id="rId4" tooltip="Christopher Monckton, 3rd Viscount Monckton of Brenchley"/>
              </a:rPr>
              <a:t>Christopher Monckton</a:t>
            </a:r>
            <a:r>
              <a:rPr lang="en-US" dirty="0" smtClean="0"/>
              <a:t> and launched by the </a:t>
            </a:r>
            <a:r>
              <a:rPr lang="en-US" dirty="0" err="1" smtClean="0">
                <a:hlinkClick r:id="rId5" tooltip="Ertl Company"/>
              </a:rPr>
              <a:t>Ertl</a:t>
            </a:r>
            <a:r>
              <a:rPr lang="en-US" dirty="0" smtClean="0">
                <a:hlinkClick r:id="rId5" tooltip="Ertl Company"/>
              </a:rPr>
              <a:t> Company</a:t>
            </a:r>
            <a:r>
              <a:rPr lang="en-US" dirty="0" smtClean="0"/>
              <a:t> in June 1999. Consisting of 209 pieces, it was marketed as being practically </a:t>
            </a:r>
            <a:r>
              <a:rPr lang="en-US" dirty="0" err="1" smtClean="0"/>
              <a:t>unsolveable</a:t>
            </a:r>
            <a:r>
              <a:rPr lang="en-US" dirty="0" smtClean="0"/>
              <a:t>, with a £1 million prize on offer for whoever could solve it within four years. The prize was paid out in October 2000 for a winning solution arrived at by two mathematicians from </a:t>
            </a:r>
            <a:r>
              <a:rPr lang="en-US" dirty="0" smtClean="0">
                <a:hlinkClick r:id="rId6" tooltip="Cambridge"/>
              </a:rPr>
              <a:t>Cambridge</a:t>
            </a:r>
            <a:r>
              <a:rPr lang="en-US" dirty="0" smtClean="0"/>
              <a:t>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8531C-CE31-43CE-A8EA-A4B07BBE5AB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0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7BAA-D7A5-4AB8-8DB6-5FB148B3ACF1}" type="datetimeFigureOut">
              <a:rPr lang="en-US" smtClean="0"/>
              <a:pPr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07C6-2E35-4C85-A943-DCC176936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7BAA-D7A5-4AB8-8DB6-5FB148B3ACF1}" type="datetimeFigureOut">
              <a:rPr lang="en-US" smtClean="0"/>
              <a:pPr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07C6-2E35-4C85-A943-DCC176936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7BAA-D7A5-4AB8-8DB6-5FB148B3ACF1}" type="datetimeFigureOut">
              <a:rPr lang="en-US" smtClean="0"/>
              <a:pPr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07C6-2E35-4C85-A943-DCC176936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7BAA-D7A5-4AB8-8DB6-5FB148B3ACF1}" type="datetimeFigureOut">
              <a:rPr lang="en-US" smtClean="0"/>
              <a:pPr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07C6-2E35-4C85-A943-DCC176936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7BAA-D7A5-4AB8-8DB6-5FB148B3ACF1}" type="datetimeFigureOut">
              <a:rPr lang="en-US" smtClean="0"/>
              <a:pPr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07C6-2E35-4C85-A943-DCC176936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7BAA-D7A5-4AB8-8DB6-5FB148B3ACF1}" type="datetimeFigureOut">
              <a:rPr lang="en-US" smtClean="0"/>
              <a:pPr/>
              <a:t>9/3/2012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07C6-2E35-4C85-A943-DCC176936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7BAA-D7A5-4AB8-8DB6-5FB148B3ACF1}" type="datetimeFigureOut">
              <a:rPr lang="en-US" smtClean="0"/>
              <a:pPr/>
              <a:t>9/3/2012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07C6-2E35-4C85-A943-DCC176936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7BAA-D7A5-4AB8-8DB6-5FB148B3ACF1}" type="datetimeFigureOut">
              <a:rPr lang="en-US" smtClean="0"/>
              <a:pPr/>
              <a:t>9/3/2012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07C6-2E35-4C85-A943-DCC176936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7BAA-D7A5-4AB8-8DB6-5FB148B3ACF1}" type="datetimeFigureOut">
              <a:rPr lang="en-US" smtClean="0"/>
              <a:pPr/>
              <a:t>9/3/2012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07C6-2E35-4C85-A943-DCC176936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7BAA-D7A5-4AB8-8DB6-5FB148B3ACF1}" type="datetimeFigureOut">
              <a:rPr lang="en-US" smtClean="0"/>
              <a:pPr/>
              <a:t>9/3/2012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07C6-2E35-4C85-A943-DCC176936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7BAA-D7A5-4AB8-8DB6-5FB148B3ACF1}" type="datetimeFigureOut">
              <a:rPr lang="en-US" smtClean="0"/>
              <a:pPr/>
              <a:t>9/3/2012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07C6-2E35-4C85-A943-DCC176936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17BAA-D7A5-4AB8-8DB6-5FB148B3ACF1}" type="datetimeFigureOut">
              <a:rPr lang="en-US" smtClean="0"/>
              <a:pPr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A07C6-2E35-4C85-A943-DCC176936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Perspektiverende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Datalogi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 </a:t>
            </a:r>
            <a:r>
              <a:rPr lang="en-US" dirty="0" err="1" smtClean="0"/>
              <a:t>Klassiske</a:t>
            </a:r>
            <a:r>
              <a:rPr lang="en-US" dirty="0" smtClean="0"/>
              <a:t> </a:t>
            </a:r>
            <a:r>
              <a:rPr lang="en-US" dirty="0" err="1" smtClean="0"/>
              <a:t>Algoritmer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5040560"/>
            <a:ext cx="8928992" cy="620688"/>
          </a:xfrm>
        </p:spPr>
        <p:txBody>
          <a:bodyPr>
            <a:normAutofit/>
          </a:bodyPr>
          <a:lstStyle/>
          <a:p>
            <a:r>
              <a:rPr lang="da-DK" sz="2400" dirty="0" err="1" smtClean="0"/>
              <a:t>Gerth</a:t>
            </a:r>
            <a:r>
              <a:rPr lang="da-DK" sz="2400" dirty="0" smtClean="0"/>
              <a:t> </a:t>
            </a:r>
            <a:r>
              <a:rPr lang="da-DK" sz="2400" dirty="0" err="1" smtClean="0"/>
              <a:t>Stølting</a:t>
            </a:r>
            <a:r>
              <a:rPr lang="da-DK" sz="2400" dirty="0" smtClean="0"/>
              <a:t> Brodal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79712" y="1484784"/>
            <a:ext cx="5184576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da-DK" sz="2400" i="1" baseline="300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ctr"/>
            <a:endParaRPr lang="da-DK" sz="2400" i="1" baseline="300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ctr"/>
            <a:endParaRPr lang="da-DK" sz="2400" i="1" baseline="300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ctr"/>
            <a:endParaRPr lang="da-DK" sz="2400" i="1" baseline="300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Matematik repetition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2155336" y="2447123"/>
          <a:ext cx="4545372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Equation" r:id="rId4" imgW="2006280" imgH="190440" progId="Equation.3">
                  <p:embed/>
                </p:oleObj>
              </mc:Choice>
              <mc:Fallback>
                <p:oleObj name="Equation" r:id="rId4" imgW="2006280" imgH="19044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336" y="2447123"/>
                        <a:ext cx="4545372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Content Placeholder 3"/>
          <p:cNvGraphicFramePr>
            <a:graphicFrameLocks noChangeAspect="1"/>
          </p:cNvGraphicFramePr>
          <p:nvPr/>
        </p:nvGraphicFramePr>
        <p:xfrm>
          <a:off x="3059832" y="1484784"/>
          <a:ext cx="3960440" cy="890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Equation" r:id="rId6" imgW="1752480" imgH="393480" progId="Equation.3">
                  <p:embed/>
                </p:oleObj>
              </mc:Choice>
              <mc:Fallback>
                <p:oleObj name="Equation" r:id="rId6" imgW="175248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1484784"/>
                        <a:ext cx="3960440" cy="8903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6279703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C00000"/>
                </a:solidFill>
              </a:rPr>
              <a:t>NB</a:t>
            </a:r>
            <a:r>
              <a:rPr lang="da-DK" sz="2400" dirty="0" smtClean="0"/>
              <a:t>: </a:t>
            </a:r>
            <a:r>
              <a:rPr lang="da-DK" sz="2400" dirty="0" err="1" smtClean="0"/>
              <a:t>Ascii</a:t>
            </a:r>
            <a:r>
              <a:rPr lang="da-DK" sz="2400" dirty="0" smtClean="0"/>
              <a:t> notation ofte 2</a:t>
            </a:r>
            <a:r>
              <a:rPr lang="da-DK" sz="2400" baseline="30000" dirty="0" smtClean="0"/>
              <a:t>3</a:t>
            </a:r>
            <a:r>
              <a:rPr lang="da-DK" sz="2400" dirty="0" smtClean="0"/>
              <a:t>=2^3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796136" y="5065439"/>
            <a:ext cx="3096344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log(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log(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≠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log(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≠ log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6136" y="6276801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C00000"/>
                </a:solidFill>
              </a:rPr>
              <a:t>NB: </a:t>
            </a:r>
            <a:r>
              <a:rPr lang="da-DK" sz="2400" dirty="0" smtClean="0"/>
              <a:t>I datalogi...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127574"/>
            <a:ext cx="4464496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log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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= 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y</a:t>
            </a:r>
          </a:p>
          <a:p>
            <a:pPr algn="ctr"/>
            <a:endParaRPr lang="en-US" sz="2400" baseline="300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∙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= log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+ log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993361" y="3501008"/>
          <a:ext cx="710703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852"/>
                <a:gridCol w="429482"/>
                <a:gridCol w="429482"/>
                <a:gridCol w="429482"/>
                <a:gridCol w="429482"/>
                <a:gridCol w="497438"/>
                <a:gridCol w="571218"/>
                <a:gridCol w="497438"/>
                <a:gridCol w="1066326"/>
                <a:gridCol w="497438"/>
                <a:gridCol w="712955"/>
                <a:gridCol w="4974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∙∙∙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∙∙∙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∙∙∙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∙∙∙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lang="en-US" sz="2400" b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6.3219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35896" y="456080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 = 64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4377090" y="4508326"/>
            <a:ext cx="28803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568952" cy="5661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Hver</a:t>
            </a:r>
            <a:r>
              <a:rPr lang="en-US" sz="2800" dirty="0" smtClean="0"/>
              <a:t> </a:t>
            </a:r>
            <a:r>
              <a:rPr lang="en-US" sz="2800" dirty="0" err="1" smtClean="0"/>
              <a:t>læsegruppe</a:t>
            </a:r>
            <a:r>
              <a:rPr lang="en-US" sz="2800" dirty="0" smtClean="0"/>
              <a:t> </a:t>
            </a:r>
            <a:r>
              <a:rPr lang="en-US" sz="2800" dirty="0" err="1"/>
              <a:t>skal</a:t>
            </a:r>
            <a:r>
              <a:rPr lang="en-US" sz="2800" dirty="0"/>
              <a:t> </a:t>
            </a:r>
            <a:r>
              <a:rPr lang="en-US" sz="2800" dirty="0" err="1"/>
              <a:t>tirsdag</a:t>
            </a:r>
            <a:r>
              <a:rPr lang="en-US" sz="2800" dirty="0"/>
              <a:t> </a:t>
            </a:r>
            <a:r>
              <a:rPr lang="en-US" sz="2800" dirty="0" err="1"/>
              <a:t>medbringe</a:t>
            </a:r>
            <a:r>
              <a:rPr lang="en-US" sz="2800" dirty="0"/>
              <a:t>: </a:t>
            </a:r>
            <a:r>
              <a:rPr lang="en-US" sz="2800" dirty="0" smtClean="0"/>
              <a:t>en </a:t>
            </a:r>
            <a:r>
              <a:rPr lang="en-US" sz="2800" b="1" dirty="0" err="1" smtClean="0">
                <a:solidFill>
                  <a:srgbClr val="C00000"/>
                </a:solidFill>
              </a:rPr>
              <a:t>saks</a:t>
            </a:r>
            <a:r>
              <a:rPr lang="en-US" sz="2800" dirty="0" smtClean="0"/>
              <a:t>, to-</a:t>
            </a:r>
            <a:r>
              <a:rPr lang="en-US" sz="2800" dirty="0" err="1" smtClean="0"/>
              <a:t>tre</a:t>
            </a:r>
            <a:r>
              <a:rPr lang="en-US" sz="2800" dirty="0" smtClean="0"/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ure</a:t>
            </a:r>
            <a:r>
              <a:rPr lang="en-US" sz="2800" dirty="0"/>
              <a:t> med </a:t>
            </a:r>
            <a:r>
              <a:rPr lang="en-US" sz="2800" dirty="0" err="1"/>
              <a:t>sekundvisere</a:t>
            </a:r>
            <a:r>
              <a:rPr lang="en-US" sz="2800" dirty="0"/>
              <a:t>, </a:t>
            </a:r>
            <a:r>
              <a:rPr lang="en-US" sz="2800" b="1" dirty="0" err="1">
                <a:solidFill>
                  <a:srgbClr val="C00000"/>
                </a:solidFill>
              </a:rPr>
              <a:t>skriveredskaber</a:t>
            </a:r>
            <a:r>
              <a:rPr lang="en-US" sz="2800" dirty="0"/>
              <a:t> </a:t>
            </a:r>
            <a:r>
              <a:rPr lang="en-US" sz="2800" dirty="0" err="1" smtClean="0"/>
              <a:t>og</a:t>
            </a:r>
            <a:r>
              <a:rPr lang="en-US" sz="2800" dirty="0" smtClean="0"/>
              <a:t> </a:t>
            </a:r>
            <a:r>
              <a:rPr lang="da-DK" sz="2800" dirty="0" smtClean="0"/>
              <a:t>lidt </a:t>
            </a:r>
            <a:r>
              <a:rPr lang="da-DK" sz="2800" dirty="0"/>
              <a:t>kladdepapir, evt. en </a:t>
            </a:r>
            <a:r>
              <a:rPr lang="da-DK" sz="2800" b="1" dirty="0">
                <a:solidFill>
                  <a:srgbClr val="C00000"/>
                </a:solidFill>
              </a:rPr>
              <a:t>lommeregner</a:t>
            </a:r>
            <a:r>
              <a:rPr lang="da-DK" sz="2800" dirty="0"/>
              <a:t> </a:t>
            </a:r>
            <a:r>
              <a:rPr lang="da-DK" sz="2800" dirty="0" smtClean="0"/>
              <a:t>(gerne </a:t>
            </a:r>
            <a:r>
              <a:rPr lang="en-US" sz="2800" dirty="0" err="1" smtClean="0"/>
              <a:t>grafisk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endParaRPr lang="da-DK" sz="2800" dirty="0" smtClean="0"/>
          </a:p>
          <a:p>
            <a:pPr marL="0" indent="0">
              <a:buNone/>
            </a:pPr>
            <a:endParaRPr lang="da-DK" sz="2800" dirty="0"/>
          </a:p>
          <a:p>
            <a:pPr marL="0" indent="0">
              <a:buNone/>
            </a:pPr>
            <a:endParaRPr lang="da-DK" sz="2800" dirty="0" smtClean="0"/>
          </a:p>
          <a:p>
            <a:pPr marL="0" indent="0">
              <a:buNone/>
            </a:pPr>
            <a:endParaRPr lang="da-DK" sz="2800" dirty="0" smtClean="0"/>
          </a:p>
          <a:p>
            <a:pPr marL="0" indent="0">
              <a:buNone/>
            </a:pPr>
            <a:endParaRPr lang="da-DK" sz="2800" dirty="0" smtClean="0"/>
          </a:p>
          <a:p>
            <a:pPr marL="0" indent="0">
              <a:buNone/>
            </a:pPr>
            <a:r>
              <a:rPr lang="da-DK" sz="2800" dirty="0" smtClean="0"/>
              <a:t>                    </a:t>
            </a:r>
            <a:r>
              <a:rPr lang="da-DK" sz="2800" dirty="0" smtClean="0"/>
              <a:t>               </a:t>
            </a:r>
            <a:r>
              <a:rPr lang="da-DK" sz="2800" dirty="0" smtClean="0">
                <a:sym typeface="Symbol"/>
              </a:rPr>
              <a:t></a:t>
            </a:r>
            <a:endParaRPr lang="da-DK" sz="28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5" t="63558" r="46325" b="4461"/>
          <a:stretch/>
        </p:blipFill>
        <p:spPr bwMode="auto">
          <a:xfrm>
            <a:off x="4860032" y="3453673"/>
            <a:ext cx="1010285" cy="96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Husk</a:t>
            </a:r>
            <a:endParaRPr lang="en-US" b="1" dirty="0"/>
          </a:p>
        </p:txBody>
      </p:sp>
      <p:pic>
        <p:nvPicPr>
          <p:cNvPr id="1026" name="Picture 2" descr="C:\Users\gerth\Desktop\dPersp11\dPersp10\slides\lommereg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911" y="3140968"/>
            <a:ext cx="1830634" cy="1783085"/>
          </a:xfrm>
          <a:prstGeom prst="rect">
            <a:avLst/>
          </a:prstGeom>
          <a:noFill/>
        </p:spPr>
      </p:pic>
      <p:pic>
        <p:nvPicPr>
          <p:cNvPr id="1027" name="Picture 3" descr="C:\Users\gerth\Desktop\dPersp11\dPersp10\slides\penci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0215" y="3284984"/>
            <a:ext cx="1387475" cy="1300162"/>
          </a:xfrm>
          <a:prstGeom prst="rect">
            <a:avLst/>
          </a:prstGeom>
          <a:noFill/>
        </p:spPr>
      </p:pic>
      <p:pic>
        <p:nvPicPr>
          <p:cNvPr id="1028" name="Picture 4" descr="C:\Users\gerth\Desktop\dPersp11\dPersp10\slides\u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4545" y="3212976"/>
            <a:ext cx="878303" cy="1549946"/>
          </a:xfrm>
          <a:prstGeom prst="rect">
            <a:avLst/>
          </a:prstGeom>
          <a:noFill/>
        </p:spPr>
      </p:pic>
      <p:pic>
        <p:nvPicPr>
          <p:cNvPr id="1029" name="Picture 5" descr="C:\Users\gerth\Desktop\dPersp11\dPersp10\slides\sak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90574" y="3429000"/>
            <a:ext cx="2113874" cy="1445890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98695" y="5720308"/>
            <a:ext cx="1403648" cy="113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eft Brace 8"/>
          <p:cNvSpPr/>
          <p:nvPr/>
        </p:nvSpPr>
        <p:spPr>
          <a:xfrm rot="16200000">
            <a:off x="3418250" y="2468877"/>
            <a:ext cx="288033" cy="537662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Indhold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b="1" dirty="0"/>
          </a:p>
          <a:p>
            <a:r>
              <a:rPr lang="da-DK" b="1" dirty="0" smtClean="0">
                <a:solidFill>
                  <a:srgbClr val="C00000"/>
                </a:solidFill>
              </a:rPr>
              <a:t>Eksempler </a:t>
            </a:r>
            <a:r>
              <a:rPr lang="da-DK" b="1" dirty="0">
                <a:solidFill>
                  <a:srgbClr val="C00000"/>
                </a:solidFill>
              </a:rPr>
              <a:t>på beregningsproblemer</a:t>
            </a:r>
          </a:p>
          <a:p>
            <a:r>
              <a:rPr lang="da-DK" dirty="0" smtClean="0"/>
              <a:t>Algoritmer </a:t>
            </a:r>
            <a:r>
              <a:rPr lang="da-DK" dirty="0"/>
              <a:t>og deres </a:t>
            </a:r>
            <a:r>
              <a:rPr lang="da-DK" dirty="0" smtClean="0"/>
              <a:t>analyse</a:t>
            </a:r>
          </a:p>
          <a:p>
            <a:pPr lvl="1"/>
            <a:r>
              <a:rPr lang="da-DK" dirty="0" smtClean="0"/>
              <a:t>Korrekthed </a:t>
            </a:r>
            <a:r>
              <a:rPr lang="da-DK" dirty="0"/>
              <a:t>af </a:t>
            </a:r>
            <a:r>
              <a:rPr lang="da-DK" dirty="0" smtClean="0"/>
              <a:t>algoritmer</a:t>
            </a:r>
          </a:p>
          <a:p>
            <a:pPr lvl="1"/>
            <a:r>
              <a:rPr lang="da-DK" dirty="0" smtClean="0"/>
              <a:t>Ressourceforbrug </a:t>
            </a:r>
            <a:r>
              <a:rPr lang="da-DK" dirty="0"/>
              <a:t>for algoritmer</a:t>
            </a:r>
          </a:p>
          <a:p>
            <a:r>
              <a:rPr lang="da-DK" dirty="0" smtClean="0"/>
              <a:t>Kompleksitet </a:t>
            </a:r>
            <a:r>
              <a:rPr lang="da-DK" dirty="0"/>
              <a:t>af beregningsproblemer</a:t>
            </a:r>
          </a:p>
        </p:txBody>
      </p:sp>
    </p:spTree>
    <p:extLst>
      <p:ext uri="{BB962C8B-B14F-4D97-AF65-F5344CB8AC3E}">
        <p14:creationId xmlns:p14="http://schemas.microsoft.com/office/powerpoint/2010/main" val="403344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Beregningsproblemer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Sortering</a:t>
            </a:r>
          </a:p>
          <a:p>
            <a:r>
              <a:rPr lang="da-DK" dirty="0" smtClean="0"/>
              <a:t>Søgning</a:t>
            </a:r>
            <a:endParaRPr lang="da-DK" dirty="0"/>
          </a:p>
          <a:p>
            <a:r>
              <a:rPr lang="da-DK" dirty="0" smtClean="0"/>
              <a:t>Grafer</a:t>
            </a:r>
            <a:endParaRPr lang="da-DK" dirty="0"/>
          </a:p>
          <a:p>
            <a:r>
              <a:rPr lang="da-DK" dirty="0" smtClean="0"/>
              <a:t>Strenge</a:t>
            </a:r>
            <a:endParaRPr lang="da-DK" dirty="0"/>
          </a:p>
          <a:p>
            <a:r>
              <a:rPr lang="da-DK" dirty="0" smtClean="0"/>
              <a:t>Geometri</a:t>
            </a:r>
            <a:endParaRPr lang="da-DK" dirty="0"/>
          </a:p>
          <a:p>
            <a:r>
              <a:rPr lang="da-DK" dirty="0" smtClean="0"/>
              <a:t>Numeriske </a:t>
            </a:r>
            <a:r>
              <a:rPr lang="da-DK" dirty="0" smtClean="0"/>
              <a:t>beregninger</a:t>
            </a:r>
          </a:p>
          <a:p>
            <a:r>
              <a:rPr lang="da-DK" dirty="0"/>
              <a:t>Kombinatorisk </a:t>
            </a:r>
            <a:r>
              <a:rPr lang="da-DK" dirty="0" smtClean="0"/>
              <a:t>optimering</a:t>
            </a:r>
            <a:endParaRPr lang="da-DK" dirty="0" smtClean="0"/>
          </a:p>
          <a:p>
            <a:r>
              <a:rPr lang="da-DK" dirty="0" smtClean="0"/>
              <a:t>…</a:t>
            </a:r>
            <a:endParaRPr lang="da-DK" dirty="0"/>
          </a:p>
        </p:txBody>
      </p:sp>
      <p:pic>
        <p:nvPicPr>
          <p:cNvPr id="8194" name="Picture 2" descr="\\ad.nfit.au.dk\NFDFS\Users\gerth\Desktop\slides\a3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56439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79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2348880"/>
            <a:ext cx="5904656" cy="5040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ctangle 4"/>
          <p:cNvSpPr/>
          <p:nvPr/>
        </p:nvSpPr>
        <p:spPr>
          <a:xfrm>
            <a:off x="1283876" y="3284984"/>
            <a:ext cx="5904656" cy="5040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r>
              <a:rPr lang="da-DK" b="1" dirty="0" smtClean="0">
                <a:solidFill>
                  <a:srgbClr val="C00000"/>
                </a:solidFill>
              </a:rPr>
              <a:t>Problem</a:t>
            </a:r>
            <a:r>
              <a:rPr lang="da-DK" dirty="0"/>
              <a:t> </a:t>
            </a:r>
            <a:r>
              <a:rPr lang="da-DK" dirty="0" smtClean="0"/>
              <a:t> </a:t>
            </a:r>
            <a:r>
              <a:rPr lang="da-DK" dirty="0" smtClean="0"/>
              <a:t>Stil en mængde elementer i orden</a:t>
            </a:r>
          </a:p>
          <a:p>
            <a:endParaRPr lang="da-DK" dirty="0"/>
          </a:p>
          <a:p>
            <a:pPr marL="0" indent="0">
              <a:spcAft>
                <a:spcPts val="600"/>
              </a:spcAft>
              <a:buNone/>
            </a:pPr>
            <a:r>
              <a:rPr lang="da-DK" dirty="0" smtClean="0"/>
              <a:t>	110 </a:t>
            </a:r>
            <a:r>
              <a:rPr lang="da-DK" dirty="0"/>
              <a:t>755 766 51 652 28 729 713 681 </a:t>
            </a:r>
            <a:r>
              <a:rPr lang="da-DK" dirty="0" smtClean="0"/>
              <a:t>407</a:t>
            </a:r>
          </a:p>
          <a:p>
            <a:pPr marL="0" indent="0">
              <a:buNone/>
            </a:pPr>
            <a:r>
              <a:rPr lang="da-DK" dirty="0" smtClean="0">
                <a:sym typeface="Symbol"/>
              </a:rPr>
              <a:t>                                              </a:t>
            </a: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	28 </a:t>
            </a:r>
            <a:r>
              <a:rPr lang="da-DK" dirty="0"/>
              <a:t>51 110 407 652 681 713 729 755 766</a:t>
            </a:r>
          </a:p>
          <a:p>
            <a:endParaRPr lang="da-DK" dirty="0" smtClean="0"/>
          </a:p>
          <a:p>
            <a:r>
              <a:rPr lang="da-DK" dirty="0" smtClean="0"/>
              <a:t>Data </a:t>
            </a:r>
            <a:r>
              <a:rPr lang="da-DK" dirty="0"/>
              <a:t>er meget bekvemmere hvis de er sorterede.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Specielt er </a:t>
            </a:r>
            <a:r>
              <a:rPr lang="da-DK" dirty="0"/>
              <a:t>det nemmere at lede i dem (ordbøger, </a:t>
            </a:r>
            <a:r>
              <a:rPr lang="da-DK" dirty="0" smtClean="0"/>
              <a:t>telefonbøger, eksamensopslag, ... )</a:t>
            </a:r>
            <a:endParaRPr lang="da-DK" dirty="0"/>
          </a:p>
          <a:p>
            <a:r>
              <a:rPr lang="da-DK" dirty="0"/>
              <a:t>Brugt som rutine i mange andre </a:t>
            </a:r>
            <a:r>
              <a:rPr lang="da-DK" dirty="0" smtClean="0"/>
              <a:t>algoritmer</a:t>
            </a:r>
            <a:endParaRPr lang="da-DK" dirty="0"/>
          </a:p>
          <a:p>
            <a:r>
              <a:rPr lang="da-DK" dirty="0"/>
              <a:t>Meget velstuderet </a:t>
            </a:r>
            <a:r>
              <a:rPr lang="da-DK" dirty="0" smtClean="0"/>
              <a:t>problem</a:t>
            </a:r>
            <a:endParaRPr lang="da-DK" dirty="0"/>
          </a:p>
          <a:p>
            <a:r>
              <a:rPr lang="da-DK" dirty="0"/>
              <a:t>Mange algoritmer </a:t>
            </a:r>
            <a:r>
              <a:rPr lang="da-DK" dirty="0" smtClean="0"/>
              <a:t>(</a:t>
            </a:r>
            <a:r>
              <a:rPr lang="da-DK" dirty="0" smtClean="0">
                <a:solidFill>
                  <a:srgbClr val="008000"/>
                </a:solidFill>
              </a:rPr>
              <a:t> øvelser 1-10</a:t>
            </a:r>
            <a:r>
              <a:rPr lang="da-DK" dirty="0" smtClean="0"/>
              <a:t> </a:t>
            </a:r>
            <a:r>
              <a:rPr lang="da-DK" dirty="0"/>
              <a:t>+ </a:t>
            </a:r>
            <a:r>
              <a:rPr lang="da-DK" dirty="0" err="1"/>
              <a:t>QuickSort</a:t>
            </a:r>
            <a:r>
              <a:rPr lang="da-DK" dirty="0"/>
              <a:t> + . . . </a:t>
            </a:r>
            <a:r>
              <a:rPr lang="da-DK" dirty="0" smtClean="0"/>
              <a:t>)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Sortering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612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ad.nfit.au.dk\NFDFS\Users\gerth\Desktop\slides\Binary_search_t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71" y="4947660"/>
            <a:ext cx="1902717" cy="179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11778" y="2244788"/>
            <a:ext cx="4722019" cy="1800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Søgning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4176"/>
            <a:ext cx="8229600" cy="4997152"/>
          </a:xfrm>
        </p:spPr>
        <p:txBody>
          <a:bodyPr>
            <a:normAutofit fontScale="85000" lnSpcReduction="10000"/>
          </a:bodyPr>
          <a:lstStyle/>
          <a:p>
            <a:r>
              <a:rPr lang="da-DK" b="1" dirty="0">
                <a:solidFill>
                  <a:srgbClr val="C00000"/>
                </a:solidFill>
              </a:rPr>
              <a:t>Problem</a:t>
            </a:r>
            <a:r>
              <a:rPr lang="da-DK" dirty="0"/>
              <a:t>: Gem data så de kan findes igen </a:t>
            </a:r>
            <a:r>
              <a:rPr lang="da-DK" dirty="0" smtClean="0"/>
              <a:t>effektivt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		Find(x)</a:t>
            </a:r>
          </a:p>
          <a:p>
            <a:pPr marL="457200" lvl="1" indent="0">
              <a:buNone/>
            </a:pPr>
            <a:r>
              <a:rPr lang="da-DK" dirty="0" smtClean="0"/>
              <a:t>		</a:t>
            </a:r>
            <a:r>
              <a:rPr lang="da-DK" dirty="0" err="1" smtClean="0"/>
              <a:t>Insert</a:t>
            </a:r>
            <a:r>
              <a:rPr lang="da-DK" dirty="0" smtClean="0"/>
              <a:t>(x)</a:t>
            </a:r>
          </a:p>
          <a:p>
            <a:pPr marL="457200" lvl="1" indent="0">
              <a:buNone/>
            </a:pPr>
            <a:r>
              <a:rPr lang="da-DK" dirty="0" smtClean="0"/>
              <a:t>		</a:t>
            </a:r>
            <a:r>
              <a:rPr lang="da-DK" dirty="0" err="1" smtClean="0"/>
              <a:t>Delete</a:t>
            </a:r>
            <a:r>
              <a:rPr lang="da-DK" dirty="0" smtClean="0"/>
              <a:t>(x)</a:t>
            </a:r>
          </a:p>
          <a:p>
            <a:pPr marL="457200" lvl="1" indent="0">
              <a:buNone/>
            </a:pPr>
            <a:r>
              <a:rPr lang="da-DK" dirty="0" smtClean="0"/>
              <a:t>		Successor(x</a:t>
            </a:r>
            <a:r>
              <a:rPr lang="da-DK" dirty="0"/>
              <a:t>), </a:t>
            </a:r>
            <a:r>
              <a:rPr lang="da-DK" dirty="0" err="1"/>
              <a:t>RangeSearch</a:t>
            </a:r>
            <a:r>
              <a:rPr lang="da-DK" dirty="0"/>
              <a:t>(x</a:t>
            </a:r>
            <a:r>
              <a:rPr lang="da-DK" baseline="-25000" dirty="0"/>
              <a:t>1</a:t>
            </a:r>
            <a:r>
              <a:rPr lang="da-DK" dirty="0"/>
              <a:t>, x</a:t>
            </a:r>
            <a:r>
              <a:rPr lang="da-DK" baseline="-25000" dirty="0"/>
              <a:t>2</a:t>
            </a:r>
            <a:r>
              <a:rPr lang="da-DK" dirty="0"/>
              <a:t>), </a:t>
            </a:r>
            <a:r>
              <a:rPr lang="da-DK" dirty="0" smtClean="0"/>
              <a:t>...</a:t>
            </a:r>
            <a:br>
              <a:rPr lang="da-DK" dirty="0" smtClean="0"/>
            </a:br>
            <a:endParaRPr lang="da-DK" dirty="0"/>
          </a:p>
          <a:p>
            <a:r>
              <a:rPr lang="da-DK" dirty="0"/>
              <a:t>Et andet meget fundamentalt problem (jvf. databaser</a:t>
            </a:r>
            <a:r>
              <a:rPr lang="da-DK" dirty="0" smtClean="0"/>
              <a:t>)</a:t>
            </a:r>
            <a:endParaRPr lang="da-DK" dirty="0"/>
          </a:p>
          <a:p>
            <a:r>
              <a:rPr lang="da-DK" dirty="0"/>
              <a:t>Brugt som rutine i mange andre </a:t>
            </a:r>
            <a:r>
              <a:rPr lang="da-DK" dirty="0" smtClean="0"/>
              <a:t>algoritmer</a:t>
            </a:r>
            <a:endParaRPr lang="da-DK" dirty="0"/>
          </a:p>
          <a:p>
            <a:r>
              <a:rPr lang="da-DK" dirty="0"/>
              <a:t>Meget velstuderet, mange </a:t>
            </a:r>
            <a:r>
              <a:rPr lang="da-DK" dirty="0" smtClean="0"/>
              <a:t>algoritmer</a:t>
            </a:r>
            <a:endParaRPr lang="da-DK" dirty="0"/>
          </a:p>
          <a:p>
            <a:r>
              <a:rPr lang="da-DK" dirty="0"/>
              <a:t>To grundgrupper: søgetræer og </a:t>
            </a:r>
            <a:r>
              <a:rPr lang="da-DK" dirty="0" err="1" smtClean="0"/>
              <a:t>hashing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925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Grafer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3196951"/>
          </a:xfrm>
        </p:spPr>
        <p:txBody>
          <a:bodyPr>
            <a:normAutofit fontScale="92500" lnSpcReduction="20000"/>
          </a:bodyPr>
          <a:lstStyle/>
          <a:p>
            <a:r>
              <a:rPr lang="da-DK" b="1" dirty="0">
                <a:solidFill>
                  <a:srgbClr val="C00000"/>
                </a:solidFill>
              </a:rPr>
              <a:t>Knuder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/>
              <a:t>(punkter) og </a:t>
            </a:r>
            <a:r>
              <a:rPr lang="da-DK" b="1" dirty="0">
                <a:solidFill>
                  <a:srgbClr val="C00000"/>
                </a:solidFill>
              </a:rPr>
              <a:t>kanter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/>
              <a:t>(streger mellem punkter</a:t>
            </a:r>
            <a:r>
              <a:rPr lang="da-DK" dirty="0" smtClean="0"/>
              <a:t>)</a:t>
            </a:r>
            <a:endParaRPr lang="da-DK" dirty="0"/>
          </a:p>
          <a:p>
            <a:r>
              <a:rPr lang="da-DK" dirty="0"/>
              <a:t>Ekstra struktur: </a:t>
            </a:r>
            <a:r>
              <a:rPr lang="da-DK" b="1" dirty="0">
                <a:solidFill>
                  <a:srgbClr val="C00000"/>
                </a:solidFill>
              </a:rPr>
              <a:t>orientering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/>
              <a:t>af kanter, </a:t>
            </a:r>
            <a:r>
              <a:rPr lang="da-DK" b="1" dirty="0">
                <a:solidFill>
                  <a:srgbClr val="C00000"/>
                </a:solidFill>
              </a:rPr>
              <a:t>vægte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/>
              <a:t>på </a:t>
            </a:r>
            <a:r>
              <a:rPr lang="da-DK" dirty="0" smtClean="0"/>
              <a:t>kanter</a:t>
            </a:r>
            <a:endParaRPr lang="da-DK" dirty="0"/>
          </a:p>
          <a:p>
            <a:r>
              <a:rPr lang="da-DK" dirty="0"/>
              <a:t>En </a:t>
            </a:r>
            <a:r>
              <a:rPr lang="da-DK" i="1" dirty="0"/>
              <a:t>meget </a:t>
            </a:r>
            <a:r>
              <a:rPr lang="da-DK" dirty="0" smtClean="0"/>
              <a:t>anvendt </a:t>
            </a:r>
            <a:r>
              <a:rPr lang="da-DK" dirty="0"/>
              <a:t>model:</a:t>
            </a:r>
          </a:p>
          <a:p>
            <a:pPr marL="625475" indent="0">
              <a:buNone/>
            </a:pPr>
            <a:r>
              <a:rPr lang="da-DK" dirty="0" smtClean="0"/>
              <a:t>Flyruter</a:t>
            </a:r>
            <a:r>
              <a:rPr lang="da-DK" dirty="0"/>
              <a:t>, veje, el/vand/computer </a:t>
            </a:r>
            <a:r>
              <a:rPr lang="da-DK" dirty="0" smtClean="0"/>
              <a:t>netværk, bekendtskaber </a:t>
            </a:r>
            <a:r>
              <a:rPr lang="da-DK" dirty="0"/>
              <a:t>og andre relationer</a:t>
            </a:r>
            <a:r>
              <a:rPr lang="da-DK" dirty="0" smtClean="0"/>
              <a:t>, weblinks, ...</a:t>
            </a:r>
            <a:endParaRPr lang="da-DK" dirty="0"/>
          </a:p>
        </p:txBody>
      </p:sp>
      <p:pic>
        <p:nvPicPr>
          <p:cNvPr id="10242" name="Picture 2" descr="\\ad.nfit.au.dk\NFDFS\Users\gerth\Desktop\slides\weighted-digrap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653136"/>
            <a:ext cx="3888432" cy="213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9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\\ad.nfit.au.dk\NFDFS\Users\gerth\Desktop\slides\hamilton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400" y="2780928"/>
            <a:ext cx="4191599" cy="408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Problemer på grafer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da-DK" dirty="0"/>
              <a:t>Løb grafen igennem (besøge alle knuder</a:t>
            </a:r>
            <a:r>
              <a:rPr lang="da-DK" dirty="0" smtClean="0"/>
              <a:t>)</a:t>
            </a:r>
            <a:endParaRPr lang="da-DK" dirty="0"/>
          </a:p>
          <a:p>
            <a:r>
              <a:rPr lang="da-DK" dirty="0" smtClean="0"/>
              <a:t>Sammenhæng</a:t>
            </a:r>
            <a:r>
              <a:rPr lang="da-DK" dirty="0"/>
              <a:t>, </a:t>
            </a:r>
            <a:r>
              <a:rPr lang="da-DK" dirty="0" smtClean="0"/>
              <a:t>k-sammenhæng</a:t>
            </a:r>
            <a:endParaRPr lang="da-DK" dirty="0"/>
          </a:p>
          <a:p>
            <a:r>
              <a:rPr lang="da-DK" dirty="0" smtClean="0"/>
              <a:t>(</a:t>
            </a:r>
            <a:r>
              <a:rPr lang="da-DK" dirty="0"/>
              <a:t>Mindste) udspændende </a:t>
            </a:r>
            <a:r>
              <a:rPr lang="da-DK" dirty="0" smtClean="0"/>
              <a:t>træ</a:t>
            </a:r>
            <a:endParaRPr lang="da-DK" dirty="0"/>
          </a:p>
          <a:p>
            <a:r>
              <a:rPr lang="da-DK" dirty="0"/>
              <a:t>Hamilton tur, rejsende </a:t>
            </a:r>
            <a:r>
              <a:rPr lang="da-DK" dirty="0" smtClean="0"/>
              <a:t>sælger</a:t>
            </a:r>
            <a:endParaRPr lang="da-DK" dirty="0"/>
          </a:p>
          <a:p>
            <a:r>
              <a:rPr lang="da-DK" dirty="0" smtClean="0"/>
              <a:t>Korteste veje</a:t>
            </a:r>
            <a:endParaRPr lang="da-DK" dirty="0"/>
          </a:p>
          <a:p>
            <a:r>
              <a:rPr lang="da-DK" dirty="0" err="1" smtClean="0"/>
              <a:t>Euler</a:t>
            </a:r>
            <a:r>
              <a:rPr lang="da-DK" dirty="0" smtClean="0"/>
              <a:t> </a:t>
            </a:r>
            <a:r>
              <a:rPr lang="da-DK" dirty="0" smtClean="0"/>
              <a:t>tur</a:t>
            </a:r>
            <a:endParaRPr lang="da-DK" dirty="0"/>
          </a:p>
          <a:p>
            <a:r>
              <a:rPr lang="da-DK" dirty="0" smtClean="0"/>
              <a:t>Graffarvning</a:t>
            </a:r>
            <a:endParaRPr lang="da-DK" dirty="0"/>
          </a:p>
          <a:p>
            <a:r>
              <a:rPr lang="da-DK" dirty="0" smtClean="0"/>
              <a:t>Klike</a:t>
            </a:r>
          </a:p>
          <a:p>
            <a:r>
              <a:rPr lang="da-DK" dirty="0" smtClean="0"/>
              <a:t>…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0684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Strenge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1045"/>
            <a:ext cx="8229600" cy="3248075"/>
          </a:xfrm>
        </p:spPr>
        <p:txBody>
          <a:bodyPr>
            <a:normAutofit lnSpcReduction="10000"/>
          </a:bodyPr>
          <a:lstStyle/>
          <a:p>
            <a:r>
              <a:rPr lang="da-DK" b="1" dirty="0" smtClean="0">
                <a:solidFill>
                  <a:srgbClr val="C00000"/>
                </a:solidFill>
              </a:rPr>
              <a:t>Alfabet</a:t>
            </a:r>
            <a:r>
              <a:rPr lang="da-DK" dirty="0" smtClean="0"/>
              <a:t> = mængde af tegn som kan bruges</a:t>
            </a:r>
          </a:p>
          <a:p>
            <a:r>
              <a:rPr lang="da-DK" b="1" dirty="0" smtClean="0">
                <a:solidFill>
                  <a:srgbClr val="C00000"/>
                </a:solidFill>
              </a:rPr>
              <a:t>Streng</a:t>
            </a:r>
            <a:r>
              <a:rPr lang="da-DK" dirty="0" smtClean="0"/>
              <a:t> </a:t>
            </a:r>
            <a:r>
              <a:rPr lang="da-DK" dirty="0"/>
              <a:t>= sekvens af tegn fra alfabetet</a:t>
            </a:r>
          </a:p>
          <a:p>
            <a:r>
              <a:rPr lang="da-DK" dirty="0"/>
              <a:t>Eksempler: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“To be or not to be”</a:t>
            </a:r>
          </a:p>
          <a:p>
            <a:pPr marL="0" indent="0" algn="ctr">
              <a:buNone/>
            </a:pPr>
            <a:r>
              <a:rPr lang="da-DK" dirty="0">
                <a:solidFill>
                  <a:srgbClr val="C00000"/>
                </a:solidFill>
              </a:rPr>
              <a:t>10001100110001110</a:t>
            </a:r>
          </a:p>
          <a:p>
            <a:pPr marL="0" indent="0" algn="ctr">
              <a:buNone/>
            </a:pPr>
            <a:r>
              <a:rPr lang="da-DK" dirty="0">
                <a:solidFill>
                  <a:srgbClr val="C00000"/>
                </a:solidFill>
              </a:rPr>
              <a:t>ACCCATTCCGTAA</a:t>
            </a:r>
          </a:p>
        </p:txBody>
      </p:sp>
      <p:pic>
        <p:nvPicPr>
          <p:cNvPr id="12290" name="Picture 2" descr="\\ad.nfit.au.dk\NFDFS\Users\gerth\Desktop\slides\D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0" b="5848"/>
          <a:stretch/>
        </p:blipFill>
        <p:spPr bwMode="auto">
          <a:xfrm>
            <a:off x="1205654" y="4383360"/>
            <a:ext cx="7209011" cy="24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19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Problemer på </a:t>
            </a:r>
            <a:r>
              <a:rPr lang="da-DK" b="1" dirty="0" smtClean="0"/>
              <a:t>Strenge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352" y="1485304"/>
            <a:ext cx="5482952" cy="3671888"/>
          </a:xfrm>
        </p:spPr>
        <p:txBody>
          <a:bodyPr/>
          <a:lstStyle/>
          <a:p>
            <a:r>
              <a:rPr lang="da-DK" dirty="0"/>
              <a:t>Mønster genkendelse</a:t>
            </a:r>
          </a:p>
          <a:p>
            <a:r>
              <a:rPr lang="da-DK" dirty="0" smtClean="0"/>
              <a:t>Regulære </a:t>
            </a:r>
            <a:r>
              <a:rPr lang="da-DK" dirty="0"/>
              <a:t>udtryk</a:t>
            </a:r>
          </a:p>
          <a:p>
            <a:r>
              <a:rPr lang="da-DK" dirty="0" smtClean="0"/>
              <a:t>Afstandsmål </a:t>
            </a:r>
            <a:r>
              <a:rPr lang="da-DK" dirty="0"/>
              <a:t>(</a:t>
            </a:r>
            <a:r>
              <a:rPr lang="da-DK" dirty="0" err="1"/>
              <a:t>Hamming</a:t>
            </a:r>
            <a:r>
              <a:rPr lang="da-DK" dirty="0"/>
              <a:t>, </a:t>
            </a:r>
            <a:r>
              <a:rPr lang="da-DK" dirty="0" err="1"/>
              <a:t>edit</a:t>
            </a:r>
            <a:r>
              <a:rPr lang="da-DK" dirty="0"/>
              <a:t>)</a:t>
            </a:r>
          </a:p>
          <a:p>
            <a:r>
              <a:rPr lang="da-DK" dirty="0" smtClean="0"/>
              <a:t>Længste </a:t>
            </a:r>
            <a:r>
              <a:rPr lang="da-DK" dirty="0"/>
              <a:t>fælles delstreng</a:t>
            </a:r>
          </a:p>
          <a:p>
            <a:r>
              <a:rPr lang="da-DK" dirty="0" smtClean="0"/>
              <a:t>Længste </a:t>
            </a:r>
            <a:r>
              <a:rPr lang="da-DK" dirty="0"/>
              <a:t>fælles </a:t>
            </a:r>
            <a:r>
              <a:rPr lang="da-DK" dirty="0" smtClean="0"/>
              <a:t>delsekvens</a:t>
            </a:r>
          </a:p>
          <a:p>
            <a:r>
              <a:rPr lang="da-DK" dirty="0" smtClean="0"/>
              <a:t>…</a:t>
            </a:r>
            <a:endParaRPr lang="da-DK" dirty="0"/>
          </a:p>
        </p:txBody>
      </p:sp>
      <p:pic>
        <p:nvPicPr>
          <p:cNvPr id="13314" name="Picture 2" descr="\\ad.nfit.au.dk\NFDFS\Users\gerth\Desktop\slides\lc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45224"/>
            <a:ext cx="8928992" cy="11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82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Ugens </a:t>
            </a:r>
            <a:r>
              <a:rPr lang="da-DK" b="1" dirty="0" smtClean="0"/>
              <a:t>Program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928" y="1700808"/>
            <a:ext cx="7437512" cy="47525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da-DK" sz="2400" b="1" dirty="0" smtClean="0">
                <a:solidFill>
                  <a:srgbClr val="C00000"/>
                </a:solidFill>
              </a:rPr>
              <a:t>Mandag</a:t>
            </a:r>
          </a:p>
          <a:p>
            <a:pPr>
              <a:spcBef>
                <a:spcPts val="0"/>
              </a:spcBef>
              <a:buNone/>
            </a:pPr>
            <a:r>
              <a:rPr lang="da-DK" sz="2400" dirty="0" smtClean="0"/>
              <a:t>10.15‐12.00	Introduktion til </a:t>
            </a:r>
            <a:r>
              <a:rPr lang="da-DK" sz="2400" dirty="0" err="1" smtClean="0"/>
              <a:t>Algoritmik</a:t>
            </a:r>
            <a:endParaRPr lang="da-DK" sz="2400" dirty="0" smtClean="0"/>
          </a:p>
          <a:p>
            <a:pPr>
              <a:spcBef>
                <a:spcPts val="0"/>
              </a:spcBef>
              <a:buNone/>
            </a:pPr>
            <a:r>
              <a:rPr lang="da-DK" sz="2400" i="1" dirty="0" smtClean="0"/>
              <a:t>			Gerth </a:t>
            </a:r>
            <a:r>
              <a:rPr lang="da-DK" sz="2400" i="1" dirty="0" err="1"/>
              <a:t>Stølting</a:t>
            </a:r>
            <a:r>
              <a:rPr lang="da-DK" sz="2400" i="1" dirty="0"/>
              <a:t> </a:t>
            </a:r>
            <a:r>
              <a:rPr lang="da-DK" sz="2400" i="1" dirty="0" smtClean="0"/>
              <a:t>Brodal</a:t>
            </a:r>
            <a:endParaRPr lang="da-DK" sz="2400" i="1" dirty="0"/>
          </a:p>
          <a:p>
            <a:pPr>
              <a:spcBef>
                <a:spcPts val="600"/>
              </a:spcBef>
              <a:buNone/>
            </a:pPr>
            <a:r>
              <a:rPr lang="en-US" sz="2400" b="1" dirty="0" err="1" smtClean="0">
                <a:solidFill>
                  <a:srgbClr val="C00000"/>
                </a:solidFill>
              </a:rPr>
              <a:t>Tirsdag</a:t>
            </a:r>
            <a:r>
              <a:rPr lang="en-US" sz="2400" b="1" dirty="0" smtClean="0">
                <a:solidFill>
                  <a:srgbClr val="C00000"/>
                </a:solidFill>
              </a:rPr>
              <a:t> 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9.15‐12.00	</a:t>
            </a:r>
            <a:r>
              <a:rPr lang="en-US" sz="2400" dirty="0" err="1" smtClean="0"/>
              <a:t>Øvelser</a:t>
            </a:r>
            <a:r>
              <a:rPr lang="en-US" sz="2400" dirty="0" smtClean="0"/>
              <a:t> </a:t>
            </a:r>
            <a:r>
              <a:rPr lang="en-US" sz="2400" dirty="0"/>
              <a:t>‐ Open Learning Center</a:t>
            </a:r>
          </a:p>
          <a:p>
            <a:pPr>
              <a:spcBef>
                <a:spcPts val="0"/>
              </a:spcBef>
              <a:buNone/>
            </a:pPr>
            <a:r>
              <a:rPr lang="da-DK" sz="2400" dirty="0" smtClean="0"/>
              <a:t>12.15‐13.00	Opgave </a:t>
            </a:r>
            <a:r>
              <a:rPr lang="da-DK" sz="2400" dirty="0"/>
              <a:t>11: Længste voksende </a:t>
            </a:r>
            <a:r>
              <a:rPr lang="da-DK" sz="2400" dirty="0" smtClean="0"/>
              <a:t>delsekvens</a:t>
            </a:r>
            <a:br>
              <a:rPr lang="da-DK" sz="2400" dirty="0" smtClean="0"/>
            </a:br>
            <a:r>
              <a:rPr lang="da-DK" sz="2400" dirty="0" smtClean="0"/>
              <a:t>		</a:t>
            </a:r>
            <a:r>
              <a:rPr lang="da-DK" sz="2400" i="1" dirty="0" smtClean="0"/>
              <a:t>Gerth </a:t>
            </a:r>
            <a:r>
              <a:rPr lang="da-DK" sz="2400" i="1" dirty="0" err="1" smtClean="0"/>
              <a:t>Stølting</a:t>
            </a:r>
            <a:r>
              <a:rPr lang="da-DK" sz="2400" i="1" dirty="0" smtClean="0"/>
              <a:t> Brodal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/>
              <a:t>13.15‐16.15	</a:t>
            </a:r>
            <a:r>
              <a:rPr lang="en-US" sz="2400" dirty="0" err="1" smtClean="0"/>
              <a:t>Øvelser</a:t>
            </a:r>
            <a:r>
              <a:rPr lang="en-US" sz="2400" dirty="0" smtClean="0"/>
              <a:t> ‐ Open Learning Center</a:t>
            </a:r>
          </a:p>
          <a:p>
            <a:pPr>
              <a:spcBef>
                <a:spcPts val="600"/>
              </a:spcBef>
              <a:buNone/>
            </a:pPr>
            <a:r>
              <a:rPr lang="en-US" sz="2400" b="1" dirty="0" err="1" smtClean="0">
                <a:solidFill>
                  <a:srgbClr val="C00000"/>
                </a:solidFill>
              </a:rPr>
              <a:t>Onsdag</a:t>
            </a:r>
            <a:endParaRPr lang="en-US" sz="2400" b="1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nn-NO" sz="2400" dirty="0" smtClean="0"/>
              <a:t>14.15‐16.00	Historisk perspektiv</a:t>
            </a:r>
            <a:br>
              <a:rPr lang="nn-NO" sz="2400" dirty="0" smtClean="0"/>
            </a:br>
            <a:r>
              <a:rPr lang="nn-NO" sz="2400" dirty="0" smtClean="0"/>
              <a:t>		</a:t>
            </a:r>
            <a:r>
              <a:rPr lang="nn-NO" sz="2400" i="1" dirty="0" smtClean="0"/>
              <a:t>Erik </a:t>
            </a:r>
            <a:r>
              <a:rPr lang="nn-NO" sz="2400" i="1" dirty="0"/>
              <a:t>Meineche </a:t>
            </a:r>
            <a:r>
              <a:rPr lang="nn-NO" sz="2400" i="1" dirty="0" smtClean="0"/>
              <a:t>Schmidt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da-DK" b="1" dirty="0"/>
              <a:t>Kombinatorisk </a:t>
            </a:r>
            <a:r>
              <a:rPr lang="da-DK" b="1" dirty="0" smtClean="0"/>
              <a:t>Optimering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5040560" cy="5069160"/>
          </a:xfrm>
        </p:spPr>
        <p:txBody>
          <a:bodyPr>
            <a:normAutofit fontScale="92500" lnSpcReduction="20000"/>
          </a:bodyPr>
          <a:lstStyle/>
          <a:p>
            <a:r>
              <a:rPr lang="da-DK" dirty="0"/>
              <a:t>Spande pakning (1D, 2D, 3D)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  <a:p>
            <a:r>
              <a:rPr lang="da-DK" dirty="0" smtClean="0"/>
              <a:t>Rygsæk</a:t>
            </a:r>
            <a:endParaRPr lang="da-DK" dirty="0"/>
          </a:p>
          <a:p>
            <a:r>
              <a:rPr lang="da-DK" dirty="0" smtClean="0"/>
              <a:t>Delmængde </a:t>
            </a:r>
            <a:r>
              <a:rPr lang="da-DK" dirty="0"/>
              <a:t>sum</a:t>
            </a:r>
          </a:p>
          <a:p>
            <a:r>
              <a:rPr lang="da-DK" dirty="0" smtClean="0"/>
              <a:t>Job-skemaplanlægning</a:t>
            </a:r>
            <a:endParaRPr lang="da-DK" dirty="0"/>
          </a:p>
          <a:p>
            <a:r>
              <a:rPr lang="da-DK" dirty="0" err="1" smtClean="0"/>
              <a:t>Crew</a:t>
            </a:r>
            <a:r>
              <a:rPr lang="da-DK" dirty="0" smtClean="0"/>
              <a:t>-skemaplanlægning</a:t>
            </a:r>
          </a:p>
          <a:p>
            <a:r>
              <a:rPr lang="da-DK" dirty="0" smtClean="0"/>
              <a:t>…</a:t>
            </a:r>
            <a:endParaRPr lang="da-DK" dirty="0"/>
          </a:p>
        </p:txBody>
      </p:sp>
      <p:pic>
        <p:nvPicPr>
          <p:cNvPr id="14338" name="Picture 2" descr="\\ad.nfit.au.dk\NFDFS\Users\gerth\Desktop\slides\2d-binpack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73968"/>
            <a:ext cx="1824038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\\ad.nfit.au.dk\NFDFS\Users\gerth\Desktop\slides\rejs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453" y="1196752"/>
            <a:ext cx="4111832" cy="556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\\ad.nfit.au.dk\NFDFS\Users\gerth\Desktop\slides\3d-binpackin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27078"/>
            <a:ext cx="1654062" cy="186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54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Geometri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/>
          <a:lstStyle/>
          <a:p>
            <a:r>
              <a:rPr lang="da-DK" dirty="0"/>
              <a:t>Konvekse hylster</a:t>
            </a:r>
          </a:p>
          <a:p>
            <a:r>
              <a:rPr lang="da-DK" dirty="0" smtClean="0"/>
              <a:t>Nærmeste </a:t>
            </a:r>
            <a:r>
              <a:rPr lang="da-DK" dirty="0"/>
              <a:t>naboer</a:t>
            </a:r>
          </a:p>
          <a:p>
            <a:r>
              <a:rPr lang="da-DK" dirty="0" smtClean="0"/>
              <a:t>Krydsninger </a:t>
            </a:r>
            <a:r>
              <a:rPr lang="da-DK" dirty="0"/>
              <a:t>af ortogonale linjesegmenter</a:t>
            </a:r>
          </a:p>
          <a:p>
            <a:r>
              <a:rPr lang="da-DK" dirty="0" smtClean="0"/>
              <a:t>2D </a:t>
            </a:r>
            <a:r>
              <a:rPr lang="da-DK" dirty="0"/>
              <a:t>område </a:t>
            </a:r>
            <a:r>
              <a:rPr lang="da-DK" dirty="0" smtClean="0"/>
              <a:t>søgninger</a:t>
            </a:r>
          </a:p>
          <a:p>
            <a:r>
              <a:rPr lang="da-DK" dirty="0" smtClean="0"/>
              <a:t>…</a:t>
            </a:r>
          </a:p>
          <a:p>
            <a:endParaRPr lang="da-DK" dirty="0"/>
          </a:p>
        </p:txBody>
      </p:sp>
      <p:pic>
        <p:nvPicPr>
          <p:cNvPr id="15362" name="Picture 2" descr="\\ad.nfit.au.dk\NFDFS\Users\gerth\Desktop\slides\convexh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2880320" cy="247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-sop.inria.fr/prisme/fiches/Voronoi/vorono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21088"/>
            <a:ext cx="2367132" cy="242186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pload.wikimedia.org/wikipedia/commons/thumb/4/48/SimplexRangeSearching.png/200px-SimplexRangeSearch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61579"/>
            <a:ext cx="19050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51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Numeriske </a:t>
            </a:r>
            <a:r>
              <a:rPr lang="da-DK" b="1" dirty="0" smtClean="0"/>
              <a:t>Beregninger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73216"/>
          </a:xfrm>
        </p:spPr>
        <p:txBody>
          <a:bodyPr>
            <a:normAutofit/>
          </a:bodyPr>
          <a:lstStyle/>
          <a:p>
            <a:r>
              <a:rPr lang="da-DK" dirty="0"/>
              <a:t>Polynomieevaluering</a:t>
            </a:r>
          </a:p>
          <a:p>
            <a:r>
              <a:rPr lang="da-DK" dirty="0" smtClean="0"/>
              <a:t>Matrixmultiplikation</a:t>
            </a:r>
            <a:endParaRPr lang="da-DK" dirty="0"/>
          </a:p>
          <a:p>
            <a:r>
              <a:rPr lang="da-DK" dirty="0" smtClean="0"/>
              <a:t>Løsning </a:t>
            </a:r>
            <a:r>
              <a:rPr lang="da-DK" dirty="0"/>
              <a:t>af ligningssystemer</a:t>
            </a:r>
          </a:p>
          <a:p>
            <a:r>
              <a:rPr lang="da-DK" dirty="0" smtClean="0"/>
              <a:t>Løsning </a:t>
            </a:r>
            <a:r>
              <a:rPr lang="da-DK" dirty="0"/>
              <a:t>af </a:t>
            </a:r>
            <a:r>
              <a:rPr lang="da-DK" dirty="0" err="1" smtClean="0"/>
              <a:t>differentialligninger</a:t>
            </a:r>
            <a:endParaRPr lang="da-DK" dirty="0" smtClean="0"/>
          </a:p>
          <a:p>
            <a:r>
              <a:rPr lang="da-DK" dirty="0" smtClean="0"/>
              <a:t>…</a:t>
            </a:r>
          </a:p>
          <a:p>
            <a:endParaRPr lang="da-DK" dirty="0"/>
          </a:p>
          <a:p>
            <a:endParaRPr lang="da-DK" dirty="0" smtClean="0"/>
          </a:p>
          <a:p>
            <a:endParaRPr lang="da-DK" dirty="0" smtClean="0"/>
          </a:p>
          <a:p>
            <a:pPr marL="0" indent="0" algn="ctr">
              <a:buNone/>
            </a:pPr>
            <a:r>
              <a:rPr lang="da-DK" dirty="0"/>
              <a:t>(6/7-1)*7+1 = -</a:t>
            </a:r>
            <a:r>
              <a:rPr lang="da-DK" dirty="0" smtClean="0"/>
              <a:t>4.44089209850063e-16 </a:t>
            </a:r>
            <a:r>
              <a:rPr lang="da-DK" b="1" dirty="0" smtClean="0">
                <a:solidFill>
                  <a:srgbClr val="C00000"/>
                </a:solidFill>
              </a:rPr>
              <a:t>?</a:t>
            </a:r>
            <a:endParaRPr lang="da-DK" b="1" dirty="0">
              <a:solidFill>
                <a:srgbClr val="C00000"/>
              </a:solidFill>
            </a:endParaRPr>
          </a:p>
        </p:txBody>
      </p:sp>
      <p:pic>
        <p:nvPicPr>
          <p:cNvPr id="16386" name="Picture 2" descr="\\ad.nfit.au.dk\NFDFS\Users\gerth\Desktop\slides\ari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27648"/>
            <a:ext cx="3528392" cy="142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228184" y="1412776"/>
            <a:ext cx="2727158" cy="4368818"/>
            <a:chOff x="6384758" y="1766961"/>
            <a:chExt cx="2727158" cy="4368818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30" t="68328" r="26237" b="7432"/>
            <a:stretch/>
          </p:blipFill>
          <p:spPr bwMode="auto">
            <a:xfrm rot="5400000">
              <a:off x="5582238" y="2807819"/>
              <a:ext cx="4368818" cy="2287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Freeform 3"/>
            <p:cNvSpPr/>
            <p:nvPr/>
          </p:nvSpPr>
          <p:spPr>
            <a:xfrm>
              <a:off x="6384758" y="1780674"/>
              <a:ext cx="2727158" cy="1411705"/>
            </a:xfrm>
            <a:custGeom>
              <a:avLst/>
              <a:gdLst>
                <a:gd name="connsiteX0" fmla="*/ 48126 w 2454442"/>
                <a:gd name="connsiteY0" fmla="*/ 946484 h 1844842"/>
                <a:gd name="connsiteX1" fmla="*/ 48126 w 2454442"/>
                <a:gd name="connsiteY1" fmla="*/ 946484 h 1844842"/>
                <a:gd name="connsiteX2" fmla="*/ 176463 w 2454442"/>
                <a:gd name="connsiteY2" fmla="*/ 1844842 h 1844842"/>
                <a:gd name="connsiteX3" fmla="*/ 401052 w 2454442"/>
                <a:gd name="connsiteY3" fmla="*/ 1219200 h 1844842"/>
                <a:gd name="connsiteX4" fmla="*/ 625642 w 2454442"/>
                <a:gd name="connsiteY4" fmla="*/ 978568 h 1844842"/>
                <a:gd name="connsiteX5" fmla="*/ 946484 w 2454442"/>
                <a:gd name="connsiteY5" fmla="*/ 786063 h 1844842"/>
                <a:gd name="connsiteX6" fmla="*/ 1652337 w 2454442"/>
                <a:gd name="connsiteY6" fmla="*/ 433137 h 1844842"/>
                <a:gd name="connsiteX7" fmla="*/ 1748589 w 2454442"/>
                <a:gd name="connsiteY7" fmla="*/ 834189 h 1844842"/>
                <a:gd name="connsiteX8" fmla="*/ 1989221 w 2454442"/>
                <a:gd name="connsiteY8" fmla="*/ 914400 h 1844842"/>
                <a:gd name="connsiteX9" fmla="*/ 2454442 w 2454442"/>
                <a:gd name="connsiteY9" fmla="*/ 1572126 h 1844842"/>
                <a:gd name="connsiteX10" fmla="*/ 2165684 w 2454442"/>
                <a:gd name="connsiteY10" fmla="*/ 0 h 1844842"/>
                <a:gd name="connsiteX11" fmla="*/ 0 w 2454442"/>
                <a:gd name="connsiteY11" fmla="*/ 866274 h 1844842"/>
                <a:gd name="connsiteX0" fmla="*/ 48126 w 2727158"/>
                <a:gd name="connsiteY0" fmla="*/ 513347 h 1411705"/>
                <a:gd name="connsiteX1" fmla="*/ 48126 w 2727158"/>
                <a:gd name="connsiteY1" fmla="*/ 513347 h 1411705"/>
                <a:gd name="connsiteX2" fmla="*/ 176463 w 2727158"/>
                <a:gd name="connsiteY2" fmla="*/ 1411705 h 1411705"/>
                <a:gd name="connsiteX3" fmla="*/ 401052 w 2727158"/>
                <a:gd name="connsiteY3" fmla="*/ 786063 h 1411705"/>
                <a:gd name="connsiteX4" fmla="*/ 625642 w 2727158"/>
                <a:gd name="connsiteY4" fmla="*/ 545431 h 1411705"/>
                <a:gd name="connsiteX5" fmla="*/ 946484 w 2727158"/>
                <a:gd name="connsiteY5" fmla="*/ 352926 h 1411705"/>
                <a:gd name="connsiteX6" fmla="*/ 1652337 w 2727158"/>
                <a:gd name="connsiteY6" fmla="*/ 0 h 1411705"/>
                <a:gd name="connsiteX7" fmla="*/ 1748589 w 2727158"/>
                <a:gd name="connsiteY7" fmla="*/ 401052 h 1411705"/>
                <a:gd name="connsiteX8" fmla="*/ 1989221 w 2727158"/>
                <a:gd name="connsiteY8" fmla="*/ 481263 h 1411705"/>
                <a:gd name="connsiteX9" fmla="*/ 2454442 w 2727158"/>
                <a:gd name="connsiteY9" fmla="*/ 1138989 h 1411705"/>
                <a:gd name="connsiteX10" fmla="*/ 2727158 w 2727158"/>
                <a:gd name="connsiteY10" fmla="*/ 32084 h 1411705"/>
                <a:gd name="connsiteX11" fmla="*/ 0 w 2727158"/>
                <a:gd name="connsiteY11" fmla="*/ 433137 h 1411705"/>
                <a:gd name="connsiteX0" fmla="*/ 48126 w 2727158"/>
                <a:gd name="connsiteY0" fmla="*/ 513347 h 1411705"/>
                <a:gd name="connsiteX1" fmla="*/ 48126 w 2727158"/>
                <a:gd name="connsiteY1" fmla="*/ 513347 h 1411705"/>
                <a:gd name="connsiteX2" fmla="*/ 176463 w 2727158"/>
                <a:gd name="connsiteY2" fmla="*/ 1411705 h 1411705"/>
                <a:gd name="connsiteX3" fmla="*/ 401052 w 2727158"/>
                <a:gd name="connsiteY3" fmla="*/ 786063 h 1411705"/>
                <a:gd name="connsiteX4" fmla="*/ 625642 w 2727158"/>
                <a:gd name="connsiteY4" fmla="*/ 545431 h 1411705"/>
                <a:gd name="connsiteX5" fmla="*/ 946484 w 2727158"/>
                <a:gd name="connsiteY5" fmla="*/ 352926 h 1411705"/>
                <a:gd name="connsiteX6" fmla="*/ 1652337 w 2727158"/>
                <a:gd name="connsiteY6" fmla="*/ 0 h 1411705"/>
                <a:gd name="connsiteX7" fmla="*/ 1748589 w 2727158"/>
                <a:gd name="connsiteY7" fmla="*/ 401052 h 1411705"/>
                <a:gd name="connsiteX8" fmla="*/ 1989221 w 2727158"/>
                <a:gd name="connsiteY8" fmla="*/ 144378 h 1411705"/>
                <a:gd name="connsiteX9" fmla="*/ 2454442 w 2727158"/>
                <a:gd name="connsiteY9" fmla="*/ 1138989 h 1411705"/>
                <a:gd name="connsiteX10" fmla="*/ 2727158 w 2727158"/>
                <a:gd name="connsiteY10" fmla="*/ 32084 h 1411705"/>
                <a:gd name="connsiteX11" fmla="*/ 0 w 2727158"/>
                <a:gd name="connsiteY11" fmla="*/ 433137 h 1411705"/>
                <a:gd name="connsiteX0" fmla="*/ 48126 w 2727158"/>
                <a:gd name="connsiteY0" fmla="*/ 513347 h 1411705"/>
                <a:gd name="connsiteX1" fmla="*/ 48126 w 2727158"/>
                <a:gd name="connsiteY1" fmla="*/ 513347 h 1411705"/>
                <a:gd name="connsiteX2" fmla="*/ 176463 w 2727158"/>
                <a:gd name="connsiteY2" fmla="*/ 1411705 h 1411705"/>
                <a:gd name="connsiteX3" fmla="*/ 401052 w 2727158"/>
                <a:gd name="connsiteY3" fmla="*/ 786063 h 1411705"/>
                <a:gd name="connsiteX4" fmla="*/ 625642 w 2727158"/>
                <a:gd name="connsiteY4" fmla="*/ 545431 h 1411705"/>
                <a:gd name="connsiteX5" fmla="*/ 946484 w 2727158"/>
                <a:gd name="connsiteY5" fmla="*/ 352926 h 1411705"/>
                <a:gd name="connsiteX6" fmla="*/ 1652337 w 2727158"/>
                <a:gd name="connsiteY6" fmla="*/ 0 h 1411705"/>
                <a:gd name="connsiteX7" fmla="*/ 1748589 w 2727158"/>
                <a:gd name="connsiteY7" fmla="*/ 401052 h 1411705"/>
                <a:gd name="connsiteX8" fmla="*/ 1989221 w 2727158"/>
                <a:gd name="connsiteY8" fmla="*/ 144378 h 1411705"/>
                <a:gd name="connsiteX9" fmla="*/ 2454442 w 2727158"/>
                <a:gd name="connsiteY9" fmla="*/ 1138989 h 1411705"/>
                <a:gd name="connsiteX10" fmla="*/ 2727158 w 2727158"/>
                <a:gd name="connsiteY10" fmla="*/ 32084 h 1411705"/>
                <a:gd name="connsiteX11" fmla="*/ 0 w 2727158"/>
                <a:gd name="connsiteY11" fmla="*/ 433137 h 1411705"/>
                <a:gd name="connsiteX0" fmla="*/ 48126 w 2727158"/>
                <a:gd name="connsiteY0" fmla="*/ 513347 h 1411705"/>
                <a:gd name="connsiteX1" fmla="*/ 48126 w 2727158"/>
                <a:gd name="connsiteY1" fmla="*/ 513347 h 1411705"/>
                <a:gd name="connsiteX2" fmla="*/ 176463 w 2727158"/>
                <a:gd name="connsiteY2" fmla="*/ 1411705 h 1411705"/>
                <a:gd name="connsiteX3" fmla="*/ 401052 w 2727158"/>
                <a:gd name="connsiteY3" fmla="*/ 786063 h 1411705"/>
                <a:gd name="connsiteX4" fmla="*/ 625642 w 2727158"/>
                <a:gd name="connsiteY4" fmla="*/ 545431 h 1411705"/>
                <a:gd name="connsiteX5" fmla="*/ 946484 w 2727158"/>
                <a:gd name="connsiteY5" fmla="*/ 352926 h 1411705"/>
                <a:gd name="connsiteX6" fmla="*/ 1652337 w 2727158"/>
                <a:gd name="connsiteY6" fmla="*/ 0 h 1411705"/>
                <a:gd name="connsiteX7" fmla="*/ 1748589 w 2727158"/>
                <a:gd name="connsiteY7" fmla="*/ 401052 h 1411705"/>
                <a:gd name="connsiteX8" fmla="*/ 2585338 w 2727158"/>
                <a:gd name="connsiteY8" fmla="*/ 783012 h 1411705"/>
                <a:gd name="connsiteX9" fmla="*/ 1989221 w 2727158"/>
                <a:gd name="connsiteY9" fmla="*/ 144378 h 1411705"/>
                <a:gd name="connsiteX10" fmla="*/ 2454442 w 2727158"/>
                <a:gd name="connsiteY10" fmla="*/ 1138989 h 1411705"/>
                <a:gd name="connsiteX11" fmla="*/ 2727158 w 2727158"/>
                <a:gd name="connsiteY11" fmla="*/ 32084 h 1411705"/>
                <a:gd name="connsiteX12" fmla="*/ 0 w 2727158"/>
                <a:gd name="connsiteY12" fmla="*/ 433137 h 1411705"/>
                <a:gd name="connsiteX0" fmla="*/ 48126 w 2727158"/>
                <a:gd name="connsiteY0" fmla="*/ 513347 h 1411705"/>
                <a:gd name="connsiteX1" fmla="*/ 48126 w 2727158"/>
                <a:gd name="connsiteY1" fmla="*/ 513347 h 1411705"/>
                <a:gd name="connsiteX2" fmla="*/ 176463 w 2727158"/>
                <a:gd name="connsiteY2" fmla="*/ 1411705 h 1411705"/>
                <a:gd name="connsiteX3" fmla="*/ 401052 w 2727158"/>
                <a:gd name="connsiteY3" fmla="*/ 786063 h 1411705"/>
                <a:gd name="connsiteX4" fmla="*/ 625642 w 2727158"/>
                <a:gd name="connsiteY4" fmla="*/ 545431 h 1411705"/>
                <a:gd name="connsiteX5" fmla="*/ 946484 w 2727158"/>
                <a:gd name="connsiteY5" fmla="*/ 352926 h 1411705"/>
                <a:gd name="connsiteX6" fmla="*/ 1652337 w 2727158"/>
                <a:gd name="connsiteY6" fmla="*/ 0 h 1411705"/>
                <a:gd name="connsiteX7" fmla="*/ 1748589 w 2727158"/>
                <a:gd name="connsiteY7" fmla="*/ 401052 h 1411705"/>
                <a:gd name="connsiteX8" fmla="*/ 2585338 w 2727158"/>
                <a:gd name="connsiteY8" fmla="*/ 783012 h 1411705"/>
                <a:gd name="connsiteX9" fmla="*/ 2533373 w 2727158"/>
                <a:gd name="connsiteY9" fmla="*/ 1025119 h 1411705"/>
                <a:gd name="connsiteX10" fmla="*/ 2454442 w 2727158"/>
                <a:gd name="connsiteY10" fmla="*/ 1138989 h 1411705"/>
                <a:gd name="connsiteX11" fmla="*/ 2727158 w 2727158"/>
                <a:gd name="connsiteY11" fmla="*/ 32084 h 1411705"/>
                <a:gd name="connsiteX12" fmla="*/ 0 w 2727158"/>
                <a:gd name="connsiteY12" fmla="*/ 433137 h 1411705"/>
                <a:gd name="connsiteX0" fmla="*/ 48126 w 2727158"/>
                <a:gd name="connsiteY0" fmla="*/ 513347 h 1411705"/>
                <a:gd name="connsiteX1" fmla="*/ 48126 w 2727158"/>
                <a:gd name="connsiteY1" fmla="*/ 513347 h 1411705"/>
                <a:gd name="connsiteX2" fmla="*/ 176463 w 2727158"/>
                <a:gd name="connsiteY2" fmla="*/ 1411705 h 1411705"/>
                <a:gd name="connsiteX3" fmla="*/ 401052 w 2727158"/>
                <a:gd name="connsiteY3" fmla="*/ 786063 h 1411705"/>
                <a:gd name="connsiteX4" fmla="*/ 625642 w 2727158"/>
                <a:gd name="connsiteY4" fmla="*/ 545431 h 1411705"/>
                <a:gd name="connsiteX5" fmla="*/ 946484 w 2727158"/>
                <a:gd name="connsiteY5" fmla="*/ 352926 h 1411705"/>
                <a:gd name="connsiteX6" fmla="*/ 1652337 w 2727158"/>
                <a:gd name="connsiteY6" fmla="*/ 0 h 1411705"/>
                <a:gd name="connsiteX7" fmla="*/ 1748589 w 2727158"/>
                <a:gd name="connsiteY7" fmla="*/ 401052 h 1411705"/>
                <a:gd name="connsiteX8" fmla="*/ 2355336 w 2727158"/>
                <a:gd name="connsiteY8" fmla="*/ 693255 h 1411705"/>
                <a:gd name="connsiteX9" fmla="*/ 2533373 w 2727158"/>
                <a:gd name="connsiteY9" fmla="*/ 1025119 h 1411705"/>
                <a:gd name="connsiteX10" fmla="*/ 2454442 w 2727158"/>
                <a:gd name="connsiteY10" fmla="*/ 1138989 h 1411705"/>
                <a:gd name="connsiteX11" fmla="*/ 2727158 w 2727158"/>
                <a:gd name="connsiteY11" fmla="*/ 32084 h 1411705"/>
                <a:gd name="connsiteX12" fmla="*/ 0 w 2727158"/>
                <a:gd name="connsiteY12" fmla="*/ 433137 h 1411705"/>
                <a:gd name="connsiteX0" fmla="*/ 48126 w 2727158"/>
                <a:gd name="connsiteY0" fmla="*/ 513347 h 1411705"/>
                <a:gd name="connsiteX1" fmla="*/ 48126 w 2727158"/>
                <a:gd name="connsiteY1" fmla="*/ 513347 h 1411705"/>
                <a:gd name="connsiteX2" fmla="*/ 176463 w 2727158"/>
                <a:gd name="connsiteY2" fmla="*/ 1411705 h 1411705"/>
                <a:gd name="connsiteX3" fmla="*/ 401052 w 2727158"/>
                <a:gd name="connsiteY3" fmla="*/ 786063 h 1411705"/>
                <a:gd name="connsiteX4" fmla="*/ 625642 w 2727158"/>
                <a:gd name="connsiteY4" fmla="*/ 545431 h 1411705"/>
                <a:gd name="connsiteX5" fmla="*/ 946484 w 2727158"/>
                <a:gd name="connsiteY5" fmla="*/ 352926 h 1411705"/>
                <a:gd name="connsiteX6" fmla="*/ 1652337 w 2727158"/>
                <a:gd name="connsiteY6" fmla="*/ 0 h 1411705"/>
                <a:gd name="connsiteX7" fmla="*/ 1748589 w 2727158"/>
                <a:gd name="connsiteY7" fmla="*/ 401052 h 1411705"/>
                <a:gd name="connsiteX8" fmla="*/ 2355336 w 2727158"/>
                <a:gd name="connsiteY8" fmla="*/ 693255 h 1411705"/>
                <a:gd name="connsiteX9" fmla="*/ 2140686 w 2727158"/>
                <a:gd name="connsiteY9" fmla="*/ 705360 h 1411705"/>
                <a:gd name="connsiteX10" fmla="*/ 2454442 w 2727158"/>
                <a:gd name="connsiteY10" fmla="*/ 1138989 h 1411705"/>
                <a:gd name="connsiteX11" fmla="*/ 2727158 w 2727158"/>
                <a:gd name="connsiteY11" fmla="*/ 32084 h 1411705"/>
                <a:gd name="connsiteX12" fmla="*/ 0 w 2727158"/>
                <a:gd name="connsiteY12" fmla="*/ 433137 h 1411705"/>
                <a:gd name="connsiteX0" fmla="*/ 48126 w 2727158"/>
                <a:gd name="connsiteY0" fmla="*/ 513347 h 1411705"/>
                <a:gd name="connsiteX1" fmla="*/ 48126 w 2727158"/>
                <a:gd name="connsiteY1" fmla="*/ 513347 h 1411705"/>
                <a:gd name="connsiteX2" fmla="*/ 176463 w 2727158"/>
                <a:gd name="connsiteY2" fmla="*/ 1411705 h 1411705"/>
                <a:gd name="connsiteX3" fmla="*/ 429102 w 2727158"/>
                <a:gd name="connsiteY3" fmla="*/ 814112 h 1411705"/>
                <a:gd name="connsiteX4" fmla="*/ 625642 w 2727158"/>
                <a:gd name="connsiteY4" fmla="*/ 545431 h 1411705"/>
                <a:gd name="connsiteX5" fmla="*/ 946484 w 2727158"/>
                <a:gd name="connsiteY5" fmla="*/ 352926 h 1411705"/>
                <a:gd name="connsiteX6" fmla="*/ 1652337 w 2727158"/>
                <a:gd name="connsiteY6" fmla="*/ 0 h 1411705"/>
                <a:gd name="connsiteX7" fmla="*/ 1748589 w 2727158"/>
                <a:gd name="connsiteY7" fmla="*/ 401052 h 1411705"/>
                <a:gd name="connsiteX8" fmla="*/ 2355336 w 2727158"/>
                <a:gd name="connsiteY8" fmla="*/ 693255 h 1411705"/>
                <a:gd name="connsiteX9" fmla="*/ 2140686 w 2727158"/>
                <a:gd name="connsiteY9" fmla="*/ 705360 h 1411705"/>
                <a:gd name="connsiteX10" fmla="*/ 2454442 w 2727158"/>
                <a:gd name="connsiteY10" fmla="*/ 1138989 h 1411705"/>
                <a:gd name="connsiteX11" fmla="*/ 2727158 w 2727158"/>
                <a:gd name="connsiteY11" fmla="*/ 32084 h 1411705"/>
                <a:gd name="connsiteX12" fmla="*/ 0 w 2727158"/>
                <a:gd name="connsiteY12" fmla="*/ 433137 h 1411705"/>
                <a:gd name="connsiteX0" fmla="*/ 48126 w 2727158"/>
                <a:gd name="connsiteY0" fmla="*/ 513347 h 1411705"/>
                <a:gd name="connsiteX1" fmla="*/ 48126 w 2727158"/>
                <a:gd name="connsiteY1" fmla="*/ 513347 h 1411705"/>
                <a:gd name="connsiteX2" fmla="*/ 176463 w 2727158"/>
                <a:gd name="connsiteY2" fmla="*/ 1411705 h 1411705"/>
                <a:gd name="connsiteX3" fmla="*/ 429102 w 2727158"/>
                <a:gd name="connsiteY3" fmla="*/ 814112 h 1411705"/>
                <a:gd name="connsiteX4" fmla="*/ 625642 w 2727158"/>
                <a:gd name="connsiteY4" fmla="*/ 545431 h 1411705"/>
                <a:gd name="connsiteX5" fmla="*/ 946484 w 2727158"/>
                <a:gd name="connsiteY5" fmla="*/ 352926 h 1411705"/>
                <a:gd name="connsiteX6" fmla="*/ 1652337 w 2727158"/>
                <a:gd name="connsiteY6" fmla="*/ 0 h 1411705"/>
                <a:gd name="connsiteX7" fmla="*/ 1748589 w 2727158"/>
                <a:gd name="connsiteY7" fmla="*/ 401052 h 1411705"/>
                <a:gd name="connsiteX8" fmla="*/ 2355336 w 2727158"/>
                <a:gd name="connsiteY8" fmla="*/ 693255 h 1411705"/>
                <a:gd name="connsiteX9" fmla="*/ 2140686 w 2727158"/>
                <a:gd name="connsiteY9" fmla="*/ 705360 h 1411705"/>
                <a:gd name="connsiteX10" fmla="*/ 2454442 w 2727158"/>
                <a:gd name="connsiteY10" fmla="*/ 1138989 h 1411705"/>
                <a:gd name="connsiteX11" fmla="*/ 2727158 w 2727158"/>
                <a:gd name="connsiteY11" fmla="*/ 32084 h 1411705"/>
                <a:gd name="connsiteX12" fmla="*/ 0 w 2727158"/>
                <a:gd name="connsiteY12" fmla="*/ 433137 h 1411705"/>
                <a:gd name="connsiteX0" fmla="*/ 48126 w 2727158"/>
                <a:gd name="connsiteY0" fmla="*/ 513347 h 1411705"/>
                <a:gd name="connsiteX1" fmla="*/ 48126 w 2727158"/>
                <a:gd name="connsiteY1" fmla="*/ 513347 h 1411705"/>
                <a:gd name="connsiteX2" fmla="*/ 176463 w 2727158"/>
                <a:gd name="connsiteY2" fmla="*/ 1411705 h 1411705"/>
                <a:gd name="connsiteX3" fmla="*/ 429102 w 2727158"/>
                <a:gd name="connsiteY3" fmla="*/ 814112 h 1411705"/>
                <a:gd name="connsiteX4" fmla="*/ 625642 w 2727158"/>
                <a:gd name="connsiteY4" fmla="*/ 567870 h 1411705"/>
                <a:gd name="connsiteX5" fmla="*/ 946484 w 2727158"/>
                <a:gd name="connsiteY5" fmla="*/ 352926 h 1411705"/>
                <a:gd name="connsiteX6" fmla="*/ 1652337 w 2727158"/>
                <a:gd name="connsiteY6" fmla="*/ 0 h 1411705"/>
                <a:gd name="connsiteX7" fmla="*/ 1748589 w 2727158"/>
                <a:gd name="connsiteY7" fmla="*/ 401052 h 1411705"/>
                <a:gd name="connsiteX8" fmla="*/ 2355336 w 2727158"/>
                <a:gd name="connsiteY8" fmla="*/ 693255 h 1411705"/>
                <a:gd name="connsiteX9" fmla="*/ 2140686 w 2727158"/>
                <a:gd name="connsiteY9" fmla="*/ 705360 h 1411705"/>
                <a:gd name="connsiteX10" fmla="*/ 2454442 w 2727158"/>
                <a:gd name="connsiteY10" fmla="*/ 1138989 h 1411705"/>
                <a:gd name="connsiteX11" fmla="*/ 2727158 w 2727158"/>
                <a:gd name="connsiteY11" fmla="*/ 32084 h 1411705"/>
                <a:gd name="connsiteX12" fmla="*/ 0 w 2727158"/>
                <a:gd name="connsiteY12" fmla="*/ 433137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27158" h="1411705">
                  <a:moveTo>
                    <a:pt x="48126" y="513347"/>
                  </a:moveTo>
                  <a:lnTo>
                    <a:pt x="48126" y="513347"/>
                  </a:lnTo>
                  <a:lnTo>
                    <a:pt x="176463" y="1411705"/>
                  </a:lnTo>
                  <a:cubicBezTo>
                    <a:pt x="260676" y="1212507"/>
                    <a:pt x="243912" y="1181605"/>
                    <a:pt x="429102" y="814112"/>
                  </a:cubicBezTo>
                  <a:lnTo>
                    <a:pt x="625642" y="567870"/>
                  </a:lnTo>
                  <a:lnTo>
                    <a:pt x="946484" y="352926"/>
                  </a:lnTo>
                  <a:lnTo>
                    <a:pt x="1652337" y="0"/>
                  </a:lnTo>
                  <a:lnTo>
                    <a:pt x="1748589" y="401052"/>
                  </a:lnTo>
                  <a:cubicBezTo>
                    <a:pt x="1803112" y="428707"/>
                    <a:pt x="2315231" y="736034"/>
                    <a:pt x="2355336" y="693255"/>
                  </a:cubicBezTo>
                  <a:cubicBezTo>
                    <a:pt x="2395441" y="650476"/>
                    <a:pt x="2061525" y="543184"/>
                    <a:pt x="2140686" y="705360"/>
                  </a:cubicBezTo>
                  <a:lnTo>
                    <a:pt x="2454442" y="1138989"/>
                  </a:lnTo>
                  <a:lnTo>
                    <a:pt x="2727158" y="32084"/>
                  </a:lnTo>
                  <a:lnTo>
                    <a:pt x="0" y="433137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52558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Indhold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b="1" dirty="0"/>
          </a:p>
          <a:p>
            <a:r>
              <a:rPr lang="da-DK" dirty="0" smtClean="0"/>
              <a:t>Eksempler </a:t>
            </a:r>
            <a:r>
              <a:rPr lang="da-DK" dirty="0"/>
              <a:t>på beregningsproblemer</a:t>
            </a:r>
          </a:p>
          <a:p>
            <a:r>
              <a:rPr lang="da-DK" dirty="0" smtClean="0"/>
              <a:t>Algoritmer </a:t>
            </a:r>
            <a:r>
              <a:rPr lang="da-DK" dirty="0"/>
              <a:t>og deres </a:t>
            </a:r>
            <a:r>
              <a:rPr lang="da-DK" dirty="0" smtClean="0"/>
              <a:t>analyse</a:t>
            </a:r>
          </a:p>
          <a:p>
            <a:pPr lvl="1"/>
            <a:r>
              <a:rPr lang="da-DK" b="1" dirty="0" smtClean="0">
                <a:solidFill>
                  <a:srgbClr val="C00000"/>
                </a:solidFill>
              </a:rPr>
              <a:t>Korrekthed </a:t>
            </a:r>
            <a:r>
              <a:rPr lang="da-DK" b="1" dirty="0">
                <a:solidFill>
                  <a:srgbClr val="C00000"/>
                </a:solidFill>
              </a:rPr>
              <a:t>af </a:t>
            </a:r>
            <a:r>
              <a:rPr lang="da-DK" b="1" dirty="0" smtClean="0">
                <a:solidFill>
                  <a:srgbClr val="C00000"/>
                </a:solidFill>
              </a:rPr>
              <a:t>algoritmer</a:t>
            </a:r>
          </a:p>
          <a:p>
            <a:pPr lvl="1"/>
            <a:r>
              <a:rPr lang="da-DK" dirty="0" smtClean="0"/>
              <a:t>Ressourceforbrug </a:t>
            </a:r>
            <a:r>
              <a:rPr lang="da-DK" dirty="0"/>
              <a:t>for algoritmer</a:t>
            </a:r>
          </a:p>
          <a:p>
            <a:r>
              <a:rPr lang="da-DK" dirty="0" smtClean="0"/>
              <a:t>Kompleksitet </a:t>
            </a:r>
            <a:r>
              <a:rPr lang="da-DK" dirty="0"/>
              <a:t>af beregningsproblemer</a:t>
            </a:r>
          </a:p>
        </p:txBody>
      </p:sp>
    </p:spTree>
    <p:extLst>
      <p:ext uri="{BB962C8B-B14F-4D97-AF65-F5344CB8AC3E}">
        <p14:creationId xmlns:p14="http://schemas.microsoft.com/office/powerpoint/2010/main" val="44118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da-DK" b="1" dirty="0"/>
              <a:t>Invarianter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971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b="1" dirty="0">
                <a:solidFill>
                  <a:srgbClr val="C00000"/>
                </a:solidFill>
              </a:rPr>
              <a:t>Udsagn </a:t>
            </a:r>
            <a:r>
              <a:rPr lang="da-DK" b="1" i="1" dirty="0">
                <a:solidFill>
                  <a:srgbClr val="C00000"/>
                </a:solidFill>
              </a:rPr>
              <a:t>I</a:t>
            </a:r>
            <a:r>
              <a:rPr lang="da-DK" dirty="0"/>
              <a:t> som gælder efter alle skridt i </a:t>
            </a:r>
            <a:r>
              <a:rPr lang="da-DK" dirty="0" smtClean="0"/>
              <a:t>algoritmen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Vælges </a:t>
            </a:r>
            <a:r>
              <a:rPr lang="da-DK" dirty="0"/>
              <a:t>så:</a:t>
            </a:r>
          </a:p>
          <a:p>
            <a:r>
              <a:rPr lang="da-DK" dirty="0" smtClean="0"/>
              <a:t>Man </a:t>
            </a:r>
            <a:r>
              <a:rPr lang="da-DK" dirty="0"/>
              <a:t>kan vise at </a:t>
            </a:r>
            <a:r>
              <a:rPr lang="da-DK" b="1" i="1" dirty="0">
                <a:solidFill>
                  <a:srgbClr val="C00000"/>
                </a:solidFill>
              </a:rPr>
              <a:t>I</a:t>
            </a:r>
            <a:r>
              <a:rPr lang="da-DK" dirty="0"/>
              <a:t> gælder ved </a:t>
            </a:r>
            <a:r>
              <a:rPr lang="da-DK" b="1" dirty="0" smtClean="0">
                <a:solidFill>
                  <a:srgbClr val="C00000"/>
                </a:solidFill>
              </a:rPr>
              <a:t>starten</a:t>
            </a:r>
            <a:endParaRPr lang="da-DK" dirty="0"/>
          </a:p>
          <a:p>
            <a:r>
              <a:rPr lang="da-DK" dirty="0" smtClean="0"/>
              <a:t>Man </a:t>
            </a:r>
            <a:r>
              <a:rPr lang="da-DK" dirty="0"/>
              <a:t>kan vise at hvis </a:t>
            </a:r>
            <a:r>
              <a:rPr lang="da-DK" b="1" i="1" dirty="0">
                <a:solidFill>
                  <a:srgbClr val="C00000"/>
                </a:solidFill>
              </a:rPr>
              <a:t>I</a:t>
            </a:r>
            <a:r>
              <a:rPr lang="da-DK" dirty="0"/>
              <a:t> gælder før et </a:t>
            </a:r>
            <a:r>
              <a:rPr lang="da-DK" b="1" dirty="0">
                <a:solidFill>
                  <a:srgbClr val="C00000"/>
                </a:solidFill>
              </a:rPr>
              <a:t>skridt</a:t>
            </a:r>
            <a:r>
              <a:rPr lang="da-DK" dirty="0"/>
              <a:t>, så </a:t>
            </a:r>
            <a:r>
              <a:rPr lang="da-DK" dirty="0" smtClean="0"/>
              <a:t>gælder det </a:t>
            </a:r>
            <a:r>
              <a:rPr lang="da-DK" dirty="0" smtClean="0"/>
              <a:t>efter</a:t>
            </a:r>
            <a:endParaRPr lang="da-DK" dirty="0"/>
          </a:p>
          <a:p>
            <a:r>
              <a:rPr lang="da-DK" dirty="0" smtClean="0"/>
              <a:t>Man </a:t>
            </a:r>
            <a:r>
              <a:rPr lang="da-DK" dirty="0"/>
              <a:t>kan vise af </a:t>
            </a:r>
            <a:r>
              <a:rPr lang="da-DK" b="1" i="1" dirty="0">
                <a:solidFill>
                  <a:srgbClr val="C00000"/>
                </a:solidFill>
              </a:rPr>
              <a:t>I</a:t>
            </a:r>
            <a:r>
              <a:rPr lang="da-DK" dirty="0"/>
              <a:t> samt omstændigheder </a:t>
            </a:r>
            <a:r>
              <a:rPr lang="da-DK" dirty="0" smtClean="0"/>
              <a:t>ved algoritmens </a:t>
            </a:r>
            <a:r>
              <a:rPr lang="da-DK" b="1" dirty="0">
                <a:solidFill>
                  <a:srgbClr val="C00000"/>
                </a:solidFill>
              </a:rPr>
              <a:t>afslutning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/>
              <a:t>implicerer det </a:t>
            </a:r>
            <a:r>
              <a:rPr lang="da-DK" dirty="0" smtClean="0"/>
              <a:t>ønskede </a:t>
            </a:r>
            <a:r>
              <a:rPr lang="da-DK" dirty="0" smtClean="0"/>
              <a:t>slutresultat</a:t>
            </a:r>
            <a:br>
              <a:rPr lang="da-DK" dirty="0" smtClean="0"/>
            </a:br>
            <a:endParaRPr lang="da-DK" dirty="0"/>
          </a:p>
          <a:p>
            <a:pPr marL="0" indent="0">
              <a:buNone/>
            </a:pPr>
            <a:r>
              <a:rPr lang="da-DK" dirty="0"/>
              <a:t>Eksempler: </a:t>
            </a:r>
            <a:r>
              <a:rPr lang="da-DK" dirty="0"/>
              <a:t>Binær </a:t>
            </a:r>
            <a:r>
              <a:rPr lang="da-DK" dirty="0" smtClean="0"/>
              <a:t>søgning, </a:t>
            </a:r>
            <a:r>
              <a:rPr lang="da-DK" dirty="0" err="1" smtClean="0"/>
              <a:t>RadixSort</a:t>
            </a:r>
            <a:r>
              <a:rPr lang="da-DK" dirty="0" smtClean="0"/>
              <a:t> (</a:t>
            </a:r>
            <a:r>
              <a:rPr lang="da-DK" dirty="0" smtClean="0">
                <a:solidFill>
                  <a:srgbClr val="008000"/>
                </a:solidFill>
              </a:rPr>
              <a:t>øvelse 7</a:t>
            </a:r>
            <a:r>
              <a:rPr lang="da-DK" dirty="0" smtClean="0"/>
              <a:t>)</a:t>
            </a:r>
            <a:r>
              <a:rPr lang="da-DK" dirty="0" smtClean="0"/>
              <a:t>, ...</a:t>
            </a:r>
            <a:endParaRPr lang="da-DK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6093296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bg1"/>
                </a:solidFill>
              </a:rPr>
              <a:t>3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3944" y="6093296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bg1"/>
                </a:solidFill>
              </a:rPr>
              <a:t>13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68" y="6093296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bg1"/>
                </a:solidFill>
              </a:rPr>
              <a:t>33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9720" y="6093296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bg1"/>
                </a:solidFill>
              </a:rPr>
              <a:t>9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2392" y="6093296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bg1"/>
                </a:solidFill>
              </a:rPr>
              <a:t>42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7608" y="6093296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bg1"/>
                </a:solidFill>
              </a:rPr>
              <a:t>7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96056" y="6093296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bg1"/>
                </a:solidFill>
              </a:rPr>
              <a:t>27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0280" y="6093296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bg1"/>
                </a:solidFill>
              </a:rPr>
              <a:t>37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1832" y="6093296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bg1"/>
                </a:solidFill>
              </a:rPr>
              <a:t>11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44504" y="6093296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bg1"/>
                </a:solidFill>
              </a:rPr>
              <a:t>89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86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Indhold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b="1" dirty="0"/>
          </a:p>
          <a:p>
            <a:r>
              <a:rPr lang="da-DK" dirty="0" smtClean="0"/>
              <a:t>Eksempler </a:t>
            </a:r>
            <a:r>
              <a:rPr lang="da-DK" dirty="0"/>
              <a:t>på beregningsproblemer</a:t>
            </a:r>
          </a:p>
          <a:p>
            <a:r>
              <a:rPr lang="da-DK" dirty="0" smtClean="0"/>
              <a:t>Algoritmer </a:t>
            </a:r>
            <a:r>
              <a:rPr lang="da-DK" dirty="0"/>
              <a:t>og deres </a:t>
            </a:r>
            <a:r>
              <a:rPr lang="da-DK" dirty="0" smtClean="0"/>
              <a:t>analyse</a:t>
            </a:r>
          </a:p>
          <a:p>
            <a:pPr lvl="1"/>
            <a:r>
              <a:rPr lang="da-DK" dirty="0" smtClean="0"/>
              <a:t>Korrekthed </a:t>
            </a:r>
            <a:r>
              <a:rPr lang="da-DK" dirty="0"/>
              <a:t>af </a:t>
            </a:r>
            <a:r>
              <a:rPr lang="da-DK" dirty="0" smtClean="0"/>
              <a:t>algoritmer</a:t>
            </a:r>
          </a:p>
          <a:p>
            <a:pPr lvl="1"/>
            <a:r>
              <a:rPr lang="da-DK" b="1" dirty="0" smtClean="0">
                <a:solidFill>
                  <a:srgbClr val="C00000"/>
                </a:solidFill>
              </a:rPr>
              <a:t>Ressourceforbrug </a:t>
            </a:r>
            <a:r>
              <a:rPr lang="da-DK" b="1" dirty="0">
                <a:solidFill>
                  <a:srgbClr val="C00000"/>
                </a:solidFill>
              </a:rPr>
              <a:t>for algoritmer</a:t>
            </a:r>
          </a:p>
          <a:p>
            <a:r>
              <a:rPr lang="da-DK" dirty="0" smtClean="0"/>
              <a:t>Kompleksitet </a:t>
            </a:r>
            <a:r>
              <a:rPr lang="da-DK" dirty="0"/>
              <a:t>af beregningsproblemer</a:t>
            </a:r>
          </a:p>
        </p:txBody>
      </p:sp>
    </p:spTree>
    <p:extLst>
      <p:ext uri="{BB962C8B-B14F-4D97-AF65-F5344CB8AC3E}">
        <p14:creationId xmlns:p14="http://schemas.microsoft.com/office/powerpoint/2010/main" val="44118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Ressourceforbrug, målestok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 smtClean="0"/>
              <a:t>RAM-modellen</a:t>
            </a:r>
            <a:endParaRPr lang="da-DK" dirty="0"/>
          </a:p>
          <a:p>
            <a:r>
              <a:rPr lang="da-DK" dirty="0" smtClean="0"/>
              <a:t>Tidsmåling </a:t>
            </a:r>
            <a:r>
              <a:rPr lang="da-DK" dirty="0"/>
              <a:t>vs. </a:t>
            </a:r>
            <a:r>
              <a:rPr lang="da-DK" dirty="0" smtClean="0"/>
              <a:t>analyse</a:t>
            </a:r>
            <a:endParaRPr lang="da-DK" dirty="0"/>
          </a:p>
          <a:p>
            <a:r>
              <a:rPr lang="da-DK" dirty="0" smtClean="0"/>
              <a:t>Voksehastighed</a:t>
            </a:r>
            <a:r>
              <a:rPr lang="da-DK" dirty="0"/>
              <a:t>, asymptotisk </a:t>
            </a:r>
            <a:r>
              <a:rPr lang="da-DK" dirty="0" smtClean="0"/>
              <a:t>notation</a:t>
            </a:r>
            <a:endParaRPr lang="da-DK" dirty="0"/>
          </a:p>
          <a:p>
            <a:r>
              <a:rPr lang="en-US" dirty="0" smtClean="0"/>
              <a:t>Worst </a:t>
            </a:r>
            <a:r>
              <a:rPr lang="en-US" dirty="0"/>
              <a:t>case, best case, average </a:t>
            </a:r>
            <a:r>
              <a:rPr lang="en-US" dirty="0" smtClean="0"/>
              <a:t>case</a:t>
            </a:r>
            <a:endParaRPr lang="en-US" dirty="0" smtClean="0"/>
          </a:p>
          <a:p>
            <a:r>
              <a:rPr lang="en-US" dirty="0" smtClean="0"/>
              <a:t>…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da-DK" b="1" dirty="0">
                <a:solidFill>
                  <a:srgbClr val="C00000"/>
                </a:solidFill>
              </a:rPr>
              <a:t>Først </a:t>
            </a:r>
            <a:r>
              <a:rPr lang="da-DK" dirty="0"/>
              <a:t>vælge (eller designe) algoritme </a:t>
            </a:r>
            <a:r>
              <a:rPr lang="da-DK" dirty="0" smtClean="0"/>
              <a:t>efter forskelle </a:t>
            </a:r>
            <a:r>
              <a:rPr lang="da-DK" dirty="0"/>
              <a:t>i </a:t>
            </a:r>
            <a:r>
              <a:rPr lang="da-DK" b="1" dirty="0">
                <a:solidFill>
                  <a:srgbClr val="C00000"/>
                </a:solidFill>
              </a:rPr>
              <a:t>asymptotisk </a:t>
            </a:r>
            <a:r>
              <a:rPr lang="da-DK" b="1" dirty="0" smtClean="0">
                <a:solidFill>
                  <a:srgbClr val="C00000"/>
                </a:solidFill>
              </a:rPr>
              <a:t>ressourceforbrug</a:t>
            </a:r>
            <a:r>
              <a:rPr lang="da-DK" b="1" dirty="0" smtClean="0">
                <a:solidFill>
                  <a:srgbClr val="C00000"/>
                </a:solidFill>
              </a:rPr>
              <a:t/>
            </a:r>
            <a:br>
              <a:rPr lang="da-DK" b="1" dirty="0" smtClean="0">
                <a:solidFill>
                  <a:srgbClr val="C00000"/>
                </a:solidFill>
              </a:rPr>
            </a:br>
            <a:endParaRPr lang="da-DK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da-DK" dirty="0"/>
              <a:t>Ved lighed, vælg </a:t>
            </a:r>
            <a:r>
              <a:rPr lang="da-DK" b="1" dirty="0">
                <a:solidFill>
                  <a:srgbClr val="C00000"/>
                </a:solidFill>
              </a:rPr>
              <a:t>dernæst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/>
              <a:t>efter </a:t>
            </a:r>
            <a:r>
              <a:rPr lang="da-DK" b="1" dirty="0" smtClean="0">
                <a:solidFill>
                  <a:srgbClr val="C00000"/>
                </a:solidFill>
              </a:rPr>
              <a:t>konstanter</a:t>
            </a:r>
            <a:r>
              <a:rPr lang="da-DK" dirty="0" smtClean="0">
                <a:solidFill>
                  <a:srgbClr val="C00000"/>
                </a:solidFill>
              </a:rPr>
              <a:t>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(tidsmåling </a:t>
            </a:r>
            <a:r>
              <a:rPr lang="da-DK" dirty="0"/>
              <a:t>nu relevant</a:t>
            </a:r>
            <a:r>
              <a:rPr lang="da-DK" dirty="0" smtClean="0"/>
              <a:t>)</a:t>
            </a:r>
            <a:endParaRPr lang="da-DK" dirty="0"/>
          </a:p>
        </p:txBody>
      </p:sp>
      <p:pic>
        <p:nvPicPr>
          <p:cNvPr id="4" name="Picture 5" descr="rammod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795" y="1412776"/>
            <a:ext cx="256569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3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Indhold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b="1" dirty="0"/>
          </a:p>
          <a:p>
            <a:r>
              <a:rPr lang="da-DK" dirty="0" smtClean="0"/>
              <a:t>Eksempler </a:t>
            </a:r>
            <a:r>
              <a:rPr lang="da-DK" dirty="0"/>
              <a:t>på beregningsproblemer</a:t>
            </a:r>
          </a:p>
          <a:p>
            <a:r>
              <a:rPr lang="da-DK" dirty="0" smtClean="0"/>
              <a:t>Algoritmer </a:t>
            </a:r>
            <a:r>
              <a:rPr lang="da-DK" dirty="0"/>
              <a:t>og deres </a:t>
            </a:r>
            <a:r>
              <a:rPr lang="da-DK" dirty="0" smtClean="0"/>
              <a:t>analyse</a:t>
            </a:r>
          </a:p>
          <a:p>
            <a:pPr lvl="1"/>
            <a:r>
              <a:rPr lang="da-DK" dirty="0" smtClean="0"/>
              <a:t>Korrekthed </a:t>
            </a:r>
            <a:r>
              <a:rPr lang="da-DK" dirty="0"/>
              <a:t>af </a:t>
            </a:r>
            <a:r>
              <a:rPr lang="da-DK" dirty="0" smtClean="0"/>
              <a:t>algoritmer</a:t>
            </a:r>
          </a:p>
          <a:p>
            <a:pPr lvl="1"/>
            <a:r>
              <a:rPr lang="da-DK" dirty="0" smtClean="0"/>
              <a:t>Ressourceforbrug </a:t>
            </a:r>
            <a:r>
              <a:rPr lang="da-DK" dirty="0"/>
              <a:t>for algoritmer</a:t>
            </a:r>
          </a:p>
          <a:p>
            <a:r>
              <a:rPr lang="da-DK" b="1" dirty="0" smtClean="0">
                <a:solidFill>
                  <a:srgbClr val="C00000"/>
                </a:solidFill>
              </a:rPr>
              <a:t>Kompleksitet </a:t>
            </a:r>
            <a:r>
              <a:rPr lang="da-DK" b="1" dirty="0">
                <a:solidFill>
                  <a:srgbClr val="C00000"/>
                </a:solidFill>
              </a:rPr>
              <a:t>af beregningsproblemer</a:t>
            </a:r>
            <a:endParaRPr lang="da-DK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9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Kompleksitet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32" y="2780928"/>
            <a:ext cx="8229600" cy="396592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sz="2800" b="1" dirty="0" err="1">
                <a:solidFill>
                  <a:srgbClr val="C00000"/>
                </a:solidFill>
              </a:rPr>
              <a:t>Kompleksitetsklasser</a:t>
            </a:r>
            <a:r>
              <a:rPr lang="en-US" sz="2800" dirty="0"/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Klasse</a:t>
            </a: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00B050"/>
                </a:solidFill>
              </a:rPr>
              <a:t>X</a:t>
            </a:r>
            <a:r>
              <a:rPr lang="en-US" sz="2800" dirty="0" smtClean="0"/>
              <a:t>,</a:t>
            </a:r>
            <a:r>
              <a:rPr lang="en-US" sz="2800" b="1" dirty="0" smtClean="0">
                <a:solidFill>
                  <a:srgbClr val="00B0F0"/>
                </a:solidFill>
              </a:rPr>
              <a:t>Y</a:t>
            </a:r>
            <a:r>
              <a:rPr lang="en-US" sz="2800" dirty="0"/>
              <a:t>) = De </a:t>
            </a:r>
            <a:r>
              <a:rPr lang="en-US" sz="2800" dirty="0" err="1" smtClean="0"/>
              <a:t>problemer</a:t>
            </a:r>
            <a:r>
              <a:rPr lang="en-US" sz="2800" dirty="0" smtClean="0"/>
              <a:t>, </a:t>
            </a:r>
            <a:r>
              <a:rPr lang="en-US" sz="2800" dirty="0" err="1"/>
              <a:t>som</a:t>
            </a:r>
            <a:r>
              <a:rPr lang="en-US" sz="2800" dirty="0"/>
              <a:t> </a:t>
            </a:r>
            <a:r>
              <a:rPr lang="en-US" sz="2800" dirty="0" err="1"/>
              <a:t>kan</a:t>
            </a:r>
            <a:r>
              <a:rPr lang="en-US" sz="2800" dirty="0"/>
              <a:t> </a:t>
            </a:r>
            <a:r>
              <a:rPr lang="en-US" sz="2800" dirty="0" err="1"/>
              <a:t>løses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endParaRPr lang="en-US" sz="2800" dirty="0"/>
          </a:p>
          <a:p>
            <a:pPr>
              <a:spcBef>
                <a:spcPts val="0"/>
              </a:spcBef>
              <a:buNone/>
            </a:pPr>
            <a:r>
              <a:rPr lang="da-DK" sz="2800" dirty="0"/>
              <a:t>	</a:t>
            </a:r>
            <a:r>
              <a:rPr lang="da-DK" sz="2800" dirty="0" smtClean="0"/>
              <a:t>model </a:t>
            </a:r>
            <a:r>
              <a:rPr lang="da-DK" sz="2800" b="1" dirty="0">
                <a:solidFill>
                  <a:srgbClr val="00B050"/>
                </a:solidFill>
              </a:rPr>
              <a:t>X</a:t>
            </a:r>
            <a:r>
              <a:rPr lang="da-DK" sz="2800" dirty="0"/>
              <a:t> med </a:t>
            </a:r>
            <a:r>
              <a:rPr lang="da-DK" sz="2800" dirty="0" smtClean="0"/>
              <a:t>ressourceforbrug </a:t>
            </a:r>
            <a:r>
              <a:rPr lang="da-DK" sz="2800" b="1" dirty="0">
                <a:solidFill>
                  <a:srgbClr val="00B0F0"/>
                </a:solidFill>
              </a:rPr>
              <a:t>Y</a:t>
            </a:r>
            <a:r>
              <a:rPr lang="da-DK" sz="2800" dirty="0"/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 err="1" smtClean="0"/>
              <a:t>Mål</a:t>
            </a:r>
            <a:endParaRPr lang="en-US" sz="2800" b="1" dirty="0"/>
          </a:p>
          <a:p>
            <a:pPr>
              <a:spcBef>
                <a:spcPts val="0"/>
              </a:spcBef>
              <a:buNone/>
            </a:pPr>
            <a:r>
              <a:rPr lang="da-DK" sz="2800" b="1" dirty="0" smtClean="0">
                <a:solidFill>
                  <a:srgbClr val="C00000"/>
                </a:solidFill>
              </a:rPr>
              <a:t>	Øvre </a:t>
            </a:r>
            <a:r>
              <a:rPr lang="da-DK" sz="2800" b="1" dirty="0">
                <a:solidFill>
                  <a:srgbClr val="C00000"/>
                </a:solidFill>
              </a:rPr>
              <a:t>grænser </a:t>
            </a:r>
            <a:r>
              <a:rPr lang="da-DK" sz="2800" dirty="0"/>
              <a:t>(</a:t>
            </a:r>
            <a:r>
              <a:rPr lang="da-DK" sz="2800" dirty="0" err="1"/>
              <a:t>d.v.s</a:t>
            </a:r>
            <a:r>
              <a:rPr lang="da-DK" sz="2800" dirty="0"/>
              <a:t>. algoritmer) og</a:t>
            </a:r>
          </a:p>
          <a:p>
            <a:pPr>
              <a:spcBef>
                <a:spcPts val="0"/>
              </a:spcBef>
              <a:buNone/>
            </a:pPr>
            <a:r>
              <a:rPr lang="da-DK" sz="2800" b="1" dirty="0" smtClean="0">
                <a:solidFill>
                  <a:srgbClr val="C00000"/>
                </a:solidFill>
              </a:rPr>
              <a:t>	nedre </a:t>
            </a:r>
            <a:r>
              <a:rPr lang="da-DK" sz="2800" b="1" dirty="0">
                <a:solidFill>
                  <a:srgbClr val="C00000"/>
                </a:solidFill>
              </a:rPr>
              <a:t>grænser</a:t>
            </a:r>
            <a:r>
              <a:rPr lang="da-DK" sz="2800" dirty="0"/>
              <a:t> (</a:t>
            </a:r>
            <a:r>
              <a:rPr lang="da-DK" sz="2800" dirty="0" err="1"/>
              <a:t>d.v.s</a:t>
            </a:r>
            <a:r>
              <a:rPr lang="da-DK" sz="2800" dirty="0"/>
              <a:t>. beviser for at </a:t>
            </a:r>
            <a:r>
              <a:rPr lang="da-DK" sz="2800" dirty="0">
                <a:solidFill>
                  <a:srgbClr val="C00000"/>
                </a:solidFill>
              </a:rPr>
              <a:t>ingen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algoritme</a:t>
            </a:r>
            <a:r>
              <a:rPr lang="en-US" sz="2800" dirty="0" smtClean="0"/>
              <a:t> </a:t>
            </a:r>
            <a:r>
              <a:rPr lang="en-US" sz="2800" dirty="0" err="1"/>
              <a:t>i</a:t>
            </a:r>
            <a:r>
              <a:rPr lang="en-US" sz="2800" dirty="0"/>
              <a:t> model </a:t>
            </a:r>
            <a:r>
              <a:rPr lang="en-US" sz="2800" b="1" dirty="0">
                <a:solidFill>
                  <a:srgbClr val="00B050"/>
                </a:solidFill>
              </a:rPr>
              <a:t>X</a:t>
            </a:r>
            <a:r>
              <a:rPr lang="en-US" sz="2800" dirty="0"/>
              <a:t> </a:t>
            </a:r>
            <a:r>
              <a:rPr lang="en-US" sz="2800" dirty="0" err="1"/>
              <a:t>kan</a:t>
            </a:r>
            <a:r>
              <a:rPr lang="en-US" sz="2800" dirty="0"/>
              <a:t> </a:t>
            </a:r>
            <a:r>
              <a:rPr lang="en-US" sz="2800" dirty="0" err="1"/>
              <a:t>løse</a:t>
            </a:r>
            <a:r>
              <a:rPr lang="en-US" sz="2800" dirty="0"/>
              <a:t> </a:t>
            </a:r>
            <a:r>
              <a:rPr lang="en-US" sz="2800" dirty="0" err="1"/>
              <a:t>problemet</a:t>
            </a:r>
            <a:r>
              <a:rPr lang="en-US" sz="2800" dirty="0"/>
              <a:t> med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ressourceforbrug</a:t>
            </a:r>
            <a:r>
              <a:rPr lang="en-US" sz="2800" dirty="0" smtClean="0"/>
              <a:t> </a:t>
            </a:r>
            <a:r>
              <a:rPr lang="en-US" sz="2800" dirty="0" err="1"/>
              <a:t>mindre</a:t>
            </a:r>
            <a:r>
              <a:rPr lang="en-US" sz="2800" dirty="0"/>
              <a:t> end </a:t>
            </a:r>
            <a:r>
              <a:rPr lang="en-US" sz="2800" b="1" dirty="0">
                <a:solidFill>
                  <a:srgbClr val="00B0F0"/>
                </a:solidFill>
              </a:rPr>
              <a:t>Y</a:t>
            </a:r>
            <a:r>
              <a:rPr lang="en-US" sz="2800" dirty="0"/>
              <a:t>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1538789"/>
            <a:ext cx="7344816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Kompleksitetsteori</a:t>
            </a:r>
            <a:endParaRPr lang="en-US" sz="2800" dirty="0"/>
          </a:p>
          <a:p>
            <a:pPr algn="ctr"/>
            <a:r>
              <a:rPr lang="en-US" sz="2800" dirty="0"/>
              <a:t>= </a:t>
            </a:r>
            <a:r>
              <a:rPr lang="en-US" sz="2800" dirty="0" err="1"/>
              <a:t>studere</a:t>
            </a:r>
            <a:r>
              <a:rPr lang="en-US" sz="2800" dirty="0"/>
              <a:t> </a:t>
            </a:r>
            <a:r>
              <a:rPr lang="en-US" sz="2800" dirty="0" err="1"/>
              <a:t>problemers</a:t>
            </a:r>
            <a:r>
              <a:rPr lang="en-US" sz="2800" dirty="0"/>
              <a:t> </a:t>
            </a:r>
            <a:r>
              <a:rPr lang="en-US" sz="2800" dirty="0" err="1"/>
              <a:t>iboende</a:t>
            </a:r>
            <a:r>
              <a:rPr lang="en-US" sz="2800" dirty="0"/>
              <a:t> </a:t>
            </a:r>
            <a:r>
              <a:rPr lang="en-US" sz="2800" dirty="0" err="1"/>
              <a:t>sværhedsgrad</a:t>
            </a:r>
            <a:endParaRPr lang="en-US" sz="2800" dirty="0"/>
          </a:p>
        </p:txBody>
      </p:sp>
      <p:pic>
        <p:nvPicPr>
          <p:cNvPr id="7" name="Picture 6" descr="1000px-Complexity_subsets_pspa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3" y="3573016"/>
            <a:ext cx="2268450" cy="20620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32240" y="5507940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wikipedia.org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7704" y="4653136"/>
            <a:ext cx="5328592" cy="1800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Nedre </a:t>
            </a:r>
            <a:r>
              <a:rPr lang="da-DK" b="1" dirty="0" smtClean="0"/>
              <a:t>Grænser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r>
              <a:rPr lang="da-DK" dirty="0"/>
              <a:t>Beviser for at </a:t>
            </a:r>
            <a:r>
              <a:rPr lang="da-DK" b="1" dirty="0"/>
              <a:t>ingen</a:t>
            </a:r>
            <a:r>
              <a:rPr lang="da-DK" dirty="0"/>
              <a:t> algoritme (blandt en stor klasse </a:t>
            </a:r>
            <a:r>
              <a:rPr lang="da-DK" dirty="0" smtClean="0"/>
              <a:t>af algoritmer </a:t>
            </a:r>
            <a:r>
              <a:rPr lang="da-DK" dirty="0"/>
              <a:t>for en given </a:t>
            </a:r>
            <a:r>
              <a:rPr lang="da-DK" dirty="0" err="1" smtClean="0"/>
              <a:t>beregnings-model</a:t>
            </a:r>
            <a:r>
              <a:rPr lang="da-DK" dirty="0"/>
              <a:t>) kan </a:t>
            </a:r>
            <a:r>
              <a:rPr lang="da-DK" dirty="0" smtClean="0"/>
              <a:t>løse problemet </a:t>
            </a:r>
            <a:r>
              <a:rPr lang="da-DK" dirty="0"/>
              <a:t>bedre end </a:t>
            </a:r>
            <a:r>
              <a:rPr lang="da-DK" dirty="0" smtClean="0"/>
              <a:t>angivet</a:t>
            </a:r>
          </a:p>
          <a:p>
            <a:endParaRPr lang="da-DK" dirty="0"/>
          </a:p>
          <a:p>
            <a:r>
              <a:rPr lang="da-DK" dirty="0"/>
              <a:t>Eksempler: </a:t>
            </a:r>
            <a:r>
              <a:rPr lang="da-DK" dirty="0" smtClean="0"/>
              <a:t>Søgning og </a:t>
            </a:r>
            <a:r>
              <a:rPr lang="da-DK" dirty="0" smtClean="0"/>
              <a:t>Sortering</a:t>
            </a:r>
            <a:endParaRPr lang="da-DK" dirty="0"/>
          </a:p>
          <a:p>
            <a:pPr lvl="1"/>
            <a:endParaRPr lang="da-DK" dirty="0"/>
          </a:p>
          <a:p>
            <a:endParaRPr lang="da-DK" dirty="0" smtClean="0"/>
          </a:p>
          <a:p>
            <a:pPr marL="0" indent="0" algn="ctr">
              <a:buNone/>
            </a:pPr>
            <a:r>
              <a:rPr lang="da-DK" dirty="0" smtClean="0"/>
              <a:t>Øvre </a:t>
            </a:r>
            <a:r>
              <a:rPr lang="da-DK" dirty="0"/>
              <a:t>og nedre grænser ens</a:t>
            </a:r>
          </a:p>
          <a:p>
            <a:pPr marL="0" indent="0" algn="ctr">
              <a:buNone/>
            </a:pPr>
            <a:r>
              <a:rPr lang="da-DK" dirty="0" smtClean="0">
                <a:sym typeface="Symbol"/>
              </a:rPr>
              <a:t></a:t>
            </a:r>
            <a:endParaRPr lang="da-DK" dirty="0"/>
          </a:p>
          <a:p>
            <a:pPr marL="0" indent="0" algn="ctr">
              <a:buNone/>
            </a:pPr>
            <a:r>
              <a:rPr lang="da-DK" dirty="0"/>
              <a:t>problemets kompleksitet </a:t>
            </a:r>
            <a:r>
              <a:rPr lang="da-DK" dirty="0" smtClean="0"/>
              <a:t>kendt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203369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Algoritmer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16224"/>
            <a:ext cx="8784976" cy="44930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da-DK" sz="3000" dirty="0" smtClean="0">
                <a:solidFill>
                  <a:srgbClr val="C00000"/>
                </a:solidFill>
              </a:rPr>
              <a:t>Algoritme</a:t>
            </a:r>
            <a:r>
              <a:rPr lang="da-DK" sz="3000" dirty="0" smtClean="0"/>
              <a:t>   </a:t>
            </a:r>
            <a:r>
              <a:rPr lang="da-DK" sz="3000" dirty="0"/>
              <a:t>Klart beskrevet metode til løsning af en </a:t>
            </a:r>
            <a:r>
              <a:rPr lang="da-DK" sz="3000" dirty="0" smtClean="0"/>
              <a:t>opgave</a:t>
            </a:r>
            <a:endParaRPr lang="da-DK" sz="3000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000" dirty="0" err="1" smtClean="0">
                <a:solidFill>
                  <a:srgbClr val="C00000"/>
                </a:solidFill>
              </a:rPr>
              <a:t>Eksempler</a:t>
            </a:r>
            <a:endParaRPr lang="da-DK" sz="3000" dirty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/>
          </a:p>
          <a:p>
            <a:pPr>
              <a:buNone/>
            </a:pPr>
            <a:endParaRPr lang="da-DK" dirty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 smtClean="0">
                <a:solidFill>
                  <a:srgbClr val="C00000"/>
                </a:solidFill>
              </a:rPr>
              <a:t>  </a:t>
            </a:r>
            <a:r>
              <a:rPr lang="en-US" sz="2600" dirty="0" smtClean="0">
                <a:solidFill>
                  <a:srgbClr val="C00000"/>
                </a:solidFill>
              </a:rPr>
              <a:t>	</a:t>
            </a:r>
            <a:r>
              <a:rPr lang="en-US" sz="2600" dirty="0" smtClean="0">
                <a:solidFill>
                  <a:srgbClr val="C00000"/>
                </a:solidFill>
              </a:rPr>
              <a:t>      </a:t>
            </a:r>
            <a:r>
              <a:rPr lang="en-US" sz="2600" dirty="0" err="1" smtClean="0">
                <a:solidFill>
                  <a:srgbClr val="C00000"/>
                </a:solidFill>
              </a:rPr>
              <a:t>Madopskrift</a:t>
            </a:r>
            <a:r>
              <a:rPr lang="en-US" sz="2600" dirty="0" smtClean="0">
                <a:solidFill>
                  <a:srgbClr val="C00000"/>
                </a:solidFill>
              </a:rPr>
              <a:t>  </a:t>
            </a:r>
            <a:r>
              <a:rPr lang="en-US" sz="2600" dirty="0" smtClean="0">
                <a:solidFill>
                  <a:srgbClr val="C00000"/>
                </a:solidFill>
              </a:rPr>
              <a:t>	</a:t>
            </a:r>
            <a:r>
              <a:rPr lang="en-US" sz="2600" dirty="0" smtClean="0">
                <a:solidFill>
                  <a:srgbClr val="C00000"/>
                </a:solidFill>
              </a:rPr>
              <a:t>         </a:t>
            </a:r>
            <a:r>
              <a:rPr lang="en-US" sz="2600" dirty="0" err="1" smtClean="0">
                <a:solidFill>
                  <a:srgbClr val="C00000"/>
                </a:solidFill>
              </a:rPr>
              <a:t>Strikkeopskrift</a:t>
            </a:r>
            <a:r>
              <a:rPr lang="en-US" sz="2600" dirty="0" smtClean="0">
                <a:solidFill>
                  <a:srgbClr val="C00000"/>
                </a:solidFill>
              </a:rPr>
              <a:t>	      </a:t>
            </a:r>
            <a:r>
              <a:rPr lang="en-US" sz="2600" dirty="0" err="1" smtClean="0">
                <a:solidFill>
                  <a:srgbClr val="C00000"/>
                </a:solidFill>
              </a:rPr>
              <a:t>Computerprogram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4221087"/>
            <a:ext cx="1944216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 dl </a:t>
            </a:r>
            <a:r>
              <a:rPr lang="en-US" dirty="0" err="1"/>
              <a:t>havregryn</a:t>
            </a:r>
            <a:endParaRPr lang="en-US" dirty="0"/>
          </a:p>
          <a:p>
            <a:r>
              <a:rPr lang="en-US" dirty="0"/>
              <a:t>4 dl </a:t>
            </a:r>
            <a:r>
              <a:rPr lang="en-US" dirty="0" err="1"/>
              <a:t>vand</a:t>
            </a:r>
            <a:endParaRPr lang="en-US" dirty="0"/>
          </a:p>
          <a:p>
            <a:r>
              <a:rPr lang="en-US" dirty="0" err="1"/>
              <a:t>Hæld</a:t>
            </a:r>
            <a:r>
              <a:rPr lang="en-US" dirty="0"/>
              <a:t> alt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gryde</a:t>
            </a:r>
            <a:r>
              <a:rPr lang="en-US" dirty="0"/>
              <a:t>.</a:t>
            </a:r>
          </a:p>
          <a:p>
            <a:r>
              <a:rPr lang="en-US" dirty="0" err="1"/>
              <a:t>Kog</a:t>
            </a:r>
            <a:r>
              <a:rPr lang="en-US" dirty="0"/>
              <a:t> 3 min.</a:t>
            </a:r>
          </a:p>
          <a:p>
            <a:r>
              <a:rPr lang="en-US" dirty="0" err="1"/>
              <a:t>Smag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med salt.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0806" y="3140967"/>
            <a:ext cx="2376264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50-35-30 g </a:t>
            </a:r>
            <a:r>
              <a:rPr lang="en-US" dirty="0" err="1"/>
              <a:t>Tvinni</a:t>
            </a:r>
            <a:endParaRPr lang="en-US" dirty="0"/>
          </a:p>
          <a:p>
            <a:r>
              <a:rPr lang="en-US" dirty="0"/>
              <a:t>to-</a:t>
            </a:r>
            <a:r>
              <a:rPr lang="en-US" dirty="0" err="1"/>
              <a:t>trådet</a:t>
            </a:r>
            <a:r>
              <a:rPr lang="en-US" dirty="0"/>
              <a:t> </a:t>
            </a:r>
            <a:r>
              <a:rPr lang="en-US" dirty="0" err="1"/>
              <a:t>grøn</a:t>
            </a:r>
            <a:endParaRPr lang="en-US" dirty="0"/>
          </a:p>
          <a:p>
            <a:r>
              <a:rPr lang="en-US" dirty="0" err="1"/>
              <a:t>Pinde</a:t>
            </a:r>
            <a:r>
              <a:rPr lang="en-US" dirty="0"/>
              <a:t> nr. </a:t>
            </a:r>
            <a:r>
              <a:rPr lang="en-US" dirty="0" smtClean="0"/>
              <a:t>3</a:t>
            </a:r>
          </a:p>
          <a:p>
            <a:endParaRPr lang="en-US" dirty="0"/>
          </a:p>
          <a:p>
            <a:r>
              <a:rPr lang="en-US" dirty="0" err="1"/>
              <a:t>Slå</a:t>
            </a:r>
            <a:r>
              <a:rPr lang="en-US" dirty="0"/>
              <a:t> 38-28-20 m op,</a:t>
            </a:r>
          </a:p>
          <a:p>
            <a:r>
              <a:rPr lang="en-US" dirty="0" err="1"/>
              <a:t>strik</a:t>
            </a:r>
            <a:r>
              <a:rPr lang="en-US" dirty="0"/>
              <a:t> 4-3-3 p </a:t>
            </a:r>
            <a:r>
              <a:rPr lang="en-US" dirty="0" err="1"/>
              <a:t>glatstr</a:t>
            </a:r>
            <a:r>
              <a:rPr lang="en-US" dirty="0"/>
              <a:t>,</a:t>
            </a:r>
          </a:p>
          <a:p>
            <a:r>
              <a:rPr lang="nn-NO" dirty="0"/>
              <a:t>start med r p. Lav</a:t>
            </a:r>
          </a:p>
          <a:p>
            <a:r>
              <a:rPr lang="en-US" dirty="0"/>
              <a:t>raglan-</a:t>
            </a:r>
            <a:r>
              <a:rPr lang="en-US" dirty="0" err="1"/>
              <a:t>indtag</a:t>
            </a:r>
            <a:r>
              <a:rPr lang="en-US" dirty="0"/>
              <a:t> 2 r 2</a:t>
            </a:r>
          </a:p>
          <a:p>
            <a:r>
              <a:rPr lang="en-US" dirty="0" err="1"/>
              <a:t>dr</a:t>
            </a:r>
            <a:r>
              <a:rPr lang="en-US" dirty="0"/>
              <a:t> r sm.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03134" y="4255927"/>
            <a:ext cx="1944216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i,k</a:t>
            </a:r>
            <a:r>
              <a:rPr lang="en-US" dirty="0"/>
              <a:t>;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N;i</a:t>
            </a:r>
            <a:r>
              <a:rPr lang="en-US" dirty="0"/>
              <a:t>++){</a:t>
            </a:r>
          </a:p>
          <a:p>
            <a:r>
              <a:rPr lang="en-US" dirty="0" smtClean="0"/>
              <a:t>     C[A[</a:t>
            </a:r>
            <a:r>
              <a:rPr lang="en-US" dirty="0" err="1" smtClean="0"/>
              <a:t>i</a:t>
            </a:r>
            <a:r>
              <a:rPr lang="en-US" dirty="0" smtClean="0"/>
              <a:t>]]++;</a:t>
            </a:r>
            <a:endParaRPr lang="en-US" dirty="0"/>
          </a:p>
          <a:p>
            <a:r>
              <a:rPr lang="en-US" dirty="0" smtClean="0"/>
              <a:t>     k </a:t>
            </a:r>
            <a:r>
              <a:rPr lang="en-US" dirty="0"/>
              <a:t>= </a:t>
            </a:r>
            <a:r>
              <a:rPr lang="en-US" dirty="0" err="1"/>
              <a:t>k+i</a:t>
            </a:r>
            <a:r>
              <a:rPr lang="en-US" dirty="0"/>
              <a:t>;</a:t>
            </a:r>
          </a:p>
          <a:p>
            <a:r>
              <a:rPr lang="en-US" dirty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P </a:t>
            </a:r>
            <a:r>
              <a:rPr lang="da-DK" b="1" dirty="0" smtClean="0">
                <a:sym typeface="Symbol"/>
              </a:rPr>
              <a:t></a:t>
            </a:r>
            <a:r>
              <a:rPr lang="da-DK" dirty="0" smtClean="0"/>
              <a:t> </a:t>
            </a:r>
            <a:r>
              <a:rPr lang="da-DK" b="1" dirty="0"/>
              <a:t>EXP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686800" cy="51411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a-DK" dirty="0"/>
              <a:t>Meget grov inddeling af algoritmer i gode og </a:t>
            </a:r>
            <a:r>
              <a:rPr lang="da-DK" dirty="0" smtClean="0"/>
              <a:t>dårlige: </a:t>
            </a:r>
          </a:p>
          <a:p>
            <a:endParaRPr lang="da-DK" dirty="0" smtClean="0"/>
          </a:p>
          <a:p>
            <a:r>
              <a:rPr lang="da-DK" dirty="0" smtClean="0"/>
              <a:t>P </a:t>
            </a:r>
            <a:r>
              <a:rPr lang="da-DK" dirty="0"/>
              <a:t>= problemer med </a:t>
            </a:r>
            <a:r>
              <a:rPr lang="da-DK" dirty="0" err="1"/>
              <a:t>polynomiel</a:t>
            </a:r>
            <a:r>
              <a:rPr lang="da-DK" dirty="0"/>
              <a:t> tids algoritme</a:t>
            </a:r>
          </a:p>
          <a:p>
            <a:pPr marL="0" indent="0" algn="ctr">
              <a:buNone/>
            </a:pPr>
            <a:r>
              <a:rPr lang="da-DK" dirty="0" err="1" smtClean="0"/>
              <a:t>v.s</a:t>
            </a:r>
            <a:r>
              <a:rPr lang="da-DK" dirty="0"/>
              <a:t>.</a:t>
            </a:r>
          </a:p>
          <a:p>
            <a:r>
              <a:rPr lang="da-DK" dirty="0" smtClean="0"/>
              <a:t>EXP </a:t>
            </a:r>
            <a:r>
              <a:rPr lang="da-DK" dirty="0"/>
              <a:t>= problemer med eksponentiel tids </a:t>
            </a:r>
            <a:r>
              <a:rPr lang="da-DK" dirty="0" smtClean="0"/>
              <a:t>algoritme</a:t>
            </a:r>
          </a:p>
          <a:p>
            <a:endParaRPr lang="da-DK" dirty="0" smtClean="0"/>
          </a:p>
          <a:p>
            <a:endParaRPr lang="da-DK" dirty="0"/>
          </a:p>
          <a:p>
            <a:pPr marL="0" indent="0" algn="ctr">
              <a:buNone/>
            </a:pPr>
            <a:r>
              <a:rPr lang="da-DK" dirty="0"/>
              <a:t>Eksempel: sortering vs. brute-force løsning af </a:t>
            </a:r>
            <a:r>
              <a:rPr lang="da-DK" dirty="0" smtClean="0"/>
              <a:t>puslespil ( </a:t>
            </a:r>
            <a:r>
              <a:rPr lang="da-DK" dirty="0" smtClean="0">
                <a:solidFill>
                  <a:srgbClr val="008000"/>
                </a:solidFill>
              </a:rPr>
              <a:t>øvelse 17</a:t>
            </a:r>
            <a:r>
              <a:rPr lang="da-DK" dirty="0" smtClean="0"/>
              <a:t> 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904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NP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r>
              <a:rPr lang="da-DK" dirty="0"/>
              <a:t>NP = ja/nej-problemer, hvor en ja-</a:t>
            </a:r>
            <a:r>
              <a:rPr lang="da-DK" b="1" dirty="0">
                <a:solidFill>
                  <a:srgbClr val="C00000"/>
                </a:solidFill>
              </a:rPr>
              <a:t>løsning kan </a:t>
            </a:r>
            <a:r>
              <a:rPr lang="da-DK" b="1" dirty="0" smtClean="0">
                <a:solidFill>
                  <a:srgbClr val="C00000"/>
                </a:solidFill>
              </a:rPr>
              <a:t>kontrolleres </a:t>
            </a:r>
            <a:r>
              <a:rPr lang="da-DK" dirty="0" smtClean="0"/>
              <a:t>(men </a:t>
            </a:r>
            <a:r>
              <a:rPr lang="da-DK" dirty="0"/>
              <a:t>ikke nødvendigvis findes) i </a:t>
            </a:r>
            <a:r>
              <a:rPr lang="da-DK" dirty="0" err="1"/>
              <a:t>polynomiel</a:t>
            </a:r>
            <a:r>
              <a:rPr lang="da-DK" dirty="0"/>
              <a:t> </a:t>
            </a:r>
            <a:r>
              <a:rPr lang="da-DK" dirty="0" smtClean="0"/>
              <a:t>tid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Eksempel: Hamilton </a:t>
            </a:r>
            <a:r>
              <a:rPr lang="da-DK" dirty="0" smtClean="0"/>
              <a:t>tur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Det er nemt at se at P </a:t>
            </a:r>
            <a:r>
              <a:rPr lang="da-DK" b="1" dirty="0">
                <a:sym typeface="Symbol"/>
              </a:rPr>
              <a:t></a:t>
            </a:r>
            <a:r>
              <a:rPr lang="da-DK" dirty="0" smtClean="0"/>
              <a:t> </a:t>
            </a:r>
            <a:r>
              <a:rPr lang="da-DK" dirty="0"/>
              <a:t>NP </a:t>
            </a:r>
            <a:r>
              <a:rPr lang="da-DK" b="1" dirty="0">
                <a:sym typeface="Symbol"/>
              </a:rPr>
              <a:t></a:t>
            </a:r>
            <a:r>
              <a:rPr lang="da-DK" dirty="0" smtClean="0"/>
              <a:t> EXP</a:t>
            </a:r>
            <a:endParaRPr lang="da-DK" dirty="0"/>
          </a:p>
          <a:p>
            <a:r>
              <a:rPr lang="da-DK" dirty="0" smtClean="0"/>
              <a:t>Formodning</a:t>
            </a:r>
            <a:r>
              <a:rPr lang="da-DK" dirty="0"/>
              <a:t>: P </a:t>
            </a:r>
            <a:r>
              <a:rPr lang="da-DK" dirty="0" smtClean="0">
                <a:sym typeface="Symbol"/>
              </a:rPr>
              <a:t></a:t>
            </a:r>
            <a:r>
              <a:rPr lang="da-DK" dirty="0" smtClean="0"/>
              <a:t> </a:t>
            </a:r>
            <a:r>
              <a:rPr lang="da-DK" dirty="0"/>
              <a:t>NP</a:t>
            </a:r>
          </a:p>
        </p:txBody>
      </p:sp>
      <p:pic>
        <p:nvPicPr>
          <p:cNvPr id="4" name="Picture 3" descr="\\ad.nfit.au.dk\NFDFS\Users\gerth\Desktop\slides\hamilton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52936"/>
            <a:ext cx="2566702" cy="250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80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Hvis ingen </a:t>
            </a:r>
            <a:r>
              <a:rPr lang="da-DK" b="1" dirty="0" err="1"/>
              <a:t>polynomiel</a:t>
            </a:r>
            <a:r>
              <a:rPr lang="da-DK" b="1" dirty="0"/>
              <a:t> algoritme...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47453"/>
            <a:ext cx="8229600" cy="4525963"/>
          </a:xfrm>
        </p:spPr>
        <p:txBody>
          <a:bodyPr/>
          <a:lstStyle/>
          <a:p>
            <a:r>
              <a:rPr lang="da-DK" dirty="0"/>
              <a:t>Heuristisk søgning</a:t>
            </a:r>
          </a:p>
          <a:p>
            <a:r>
              <a:rPr lang="da-DK" dirty="0" smtClean="0"/>
              <a:t>Algoritmer </a:t>
            </a:r>
            <a:r>
              <a:rPr lang="da-DK" dirty="0"/>
              <a:t>for specielle </a:t>
            </a:r>
            <a:r>
              <a:rPr lang="da-DK" dirty="0" smtClean="0"/>
              <a:t>instanser </a:t>
            </a:r>
            <a:br>
              <a:rPr lang="da-DK" dirty="0" smtClean="0"/>
            </a:br>
            <a:r>
              <a:rPr lang="da-DK" dirty="0" smtClean="0"/>
              <a:t>(jvf</a:t>
            </a:r>
            <a:r>
              <a:rPr lang="da-DK" dirty="0"/>
              <a:t>. “The </a:t>
            </a:r>
            <a:r>
              <a:rPr lang="da-DK" dirty="0" err="1"/>
              <a:t>Eternity</a:t>
            </a:r>
            <a:r>
              <a:rPr lang="da-DK" dirty="0"/>
              <a:t> Puzzle</a:t>
            </a:r>
            <a:r>
              <a:rPr lang="da-DK" dirty="0" smtClean="0"/>
              <a:t>”)</a:t>
            </a:r>
            <a:endParaRPr lang="da-DK" dirty="0"/>
          </a:p>
          <a:p>
            <a:r>
              <a:rPr lang="da-DK" dirty="0" err="1" smtClean="0"/>
              <a:t>Approximationsalgoritmer</a:t>
            </a:r>
            <a:endParaRPr lang="da-DK" dirty="0"/>
          </a:p>
        </p:txBody>
      </p:sp>
      <p:pic>
        <p:nvPicPr>
          <p:cNvPr id="7170" name="Picture 2" descr="\\ad.nfit.au.dk\NFDFS\Users\gerth\Desktop\slides\eternity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12560" r="7006" b="18365"/>
          <a:stretch/>
        </p:blipFill>
        <p:spPr bwMode="auto">
          <a:xfrm>
            <a:off x="6317722" y="2477558"/>
            <a:ext cx="2574758" cy="257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63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Flere modeller og </a:t>
            </a:r>
            <a:r>
              <a:rPr lang="da-DK" b="1" dirty="0" err="1"/>
              <a:t>cost</a:t>
            </a:r>
            <a:r>
              <a:rPr lang="da-DK" b="1" dirty="0"/>
              <a:t>-funktioner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00200"/>
            <a:ext cx="6563072" cy="4525963"/>
          </a:xfrm>
        </p:spPr>
        <p:txBody>
          <a:bodyPr/>
          <a:lstStyle/>
          <a:p>
            <a:r>
              <a:rPr lang="da-DK" dirty="0"/>
              <a:t>Online algoritmer</a:t>
            </a:r>
          </a:p>
          <a:p>
            <a:r>
              <a:rPr lang="da-DK" dirty="0" err="1" smtClean="0"/>
              <a:t>Randomiserede</a:t>
            </a:r>
            <a:r>
              <a:rPr lang="da-DK" dirty="0" smtClean="0"/>
              <a:t> </a:t>
            </a:r>
            <a:r>
              <a:rPr lang="da-DK" dirty="0"/>
              <a:t>algoritmer</a:t>
            </a:r>
          </a:p>
          <a:p>
            <a:r>
              <a:rPr lang="da-DK" dirty="0" smtClean="0"/>
              <a:t>Parallelisme</a:t>
            </a:r>
            <a:endParaRPr lang="da-DK" dirty="0"/>
          </a:p>
          <a:p>
            <a:r>
              <a:rPr lang="da-DK" dirty="0" smtClean="0"/>
              <a:t>Hukommelseshierarkier</a:t>
            </a:r>
            <a:endParaRPr lang="da-DK" dirty="0"/>
          </a:p>
          <a:p>
            <a:r>
              <a:rPr lang="da-DK" dirty="0"/>
              <a:t>...</a:t>
            </a:r>
          </a:p>
        </p:txBody>
      </p:sp>
      <p:pic>
        <p:nvPicPr>
          <p:cNvPr id="6146" name="Picture 2" descr="\\ad.nfit.au.dk\NFDFS\Users\gerth\Desktop\slides\Scanvaeg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57625"/>
            <a:ext cx="40005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31832" y="6309320"/>
            <a:ext cx="151673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/>
              <a:t>Algoritmik</a:t>
            </a:r>
            <a:endParaRPr lang="da-DK" b="1" dirty="0"/>
          </a:p>
        </p:txBody>
      </p:sp>
      <p:pic>
        <p:nvPicPr>
          <p:cNvPr id="5122" name="Picture 2" descr="\\ad.nfit.au.dk\NFDFS\Users\gerth\Desktop\slides\har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52936"/>
            <a:ext cx="2560638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3068960"/>
            <a:ext cx="540256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400" dirty="0" smtClean="0">
                <a:solidFill>
                  <a:srgbClr val="C00000"/>
                </a:solidFill>
              </a:rPr>
              <a:t>David </a:t>
            </a:r>
            <a:r>
              <a:rPr lang="da-DK" sz="2400" dirty="0" err="1" smtClean="0">
                <a:solidFill>
                  <a:srgbClr val="C00000"/>
                </a:solidFill>
              </a:rPr>
              <a:t>Harel</a:t>
            </a:r>
            <a:endParaRPr lang="da-DK" sz="2400" dirty="0" smtClean="0">
              <a:solidFill>
                <a:srgbClr val="C00000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400" i="1" dirty="0" smtClean="0"/>
              <a:t>“</a:t>
            </a:r>
            <a:r>
              <a:rPr lang="en-US" sz="2400" i="1" dirty="0" err="1" smtClean="0"/>
              <a:t>Algorithmics</a:t>
            </a:r>
            <a:r>
              <a:rPr lang="en-US" sz="2400" i="1" dirty="0" smtClean="0"/>
              <a:t> is more than a branch of computer science. It is the </a:t>
            </a:r>
            <a:r>
              <a:rPr lang="en-US" sz="2400" b="1" i="1" dirty="0" smtClean="0"/>
              <a:t>core of computer science</a:t>
            </a:r>
            <a:r>
              <a:rPr lang="en-US" sz="2400" i="1" dirty="0" smtClean="0"/>
              <a:t>, and, in all fairness, can be said to be relevant to most of science, </a:t>
            </a:r>
            <a:r>
              <a:rPr lang="da-DK" sz="2400" i="1" dirty="0" smtClean="0"/>
              <a:t>business, and </a:t>
            </a:r>
            <a:r>
              <a:rPr lang="da-DK" sz="2400" i="1" dirty="0" err="1" smtClean="0"/>
              <a:t>technology</a:t>
            </a:r>
            <a:r>
              <a:rPr lang="da-DK" sz="2400" i="1" dirty="0" smtClean="0"/>
              <a:t>.”</a:t>
            </a:r>
            <a:endParaRPr lang="da-DK" sz="2400" dirty="0" smtClean="0"/>
          </a:p>
          <a:p>
            <a:endParaRPr lang="da-DK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55576" y="1328936"/>
            <a:ext cx="7554416" cy="13079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7763" indent="-263525"/>
            <a:r>
              <a:rPr lang="da-DK" dirty="0" smtClean="0"/>
              <a:t>Designe algoritmer</a:t>
            </a:r>
          </a:p>
          <a:p>
            <a:pPr marL="2417763" indent="-263525"/>
            <a:r>
              <a:rPr lang="da-DK" dirty="0" smtClean="0"/>
              <a:t>Analysere algoritmer</a:t>
            </a:r>
          </a:p>
          <a:p>
            <a:pPr marL="2417763" indent="-263525"/>
            <a:r>
              <a:rPr lang="da-DK" dirty="0" smtClean="0"/>
              <a:t>Analysere problemer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876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1440"/>
            <a:ext cx="9144000" cy="5849888"/>
          </a:xfrm>
        </p:spPr>
        <p:txBody>
          <a:bodyPr>
            <a:normAutofit/>
          </a:bodyPr>
          <a:lstStyle/>
          <a:p>
            <a:pPr algn="l"/>
            <a:r>
              <a:rPr lang="da-DK" b="1" dirty="0" smtClean="0">
                <a:solidFill>
                  <a:srgbClr val="C00000"/>
                </a:solidFill>
              </a:rPr>
              <a:t>Øvelse 11 (Længste </a:t>
            </a:r>
            <a:r>
              <a:rPr lang="da-DK" b="1" dirty="0">
                <a:solidFill>
                  <a:srgbClr val="C00000"/>
                </a:solidFill>
              </a:rPr>
              <a:t>v</a:t>
            </a:r>
            <a:r>
              <a:rPr lang="da-DK" b="1" dirty="0" smtClean="0">
                <a:solidFill>
                  <a:srgbClr val="C00000"/>
                </a:solidFill>
              </a:rPr>
              <a:t>oksende delsekvens)</a:t>
            </a:r>
          </a:p>
          <a:p>
            <a:pPr algn="l"/>
            <a:r>
              <a:rPr lang="da-DK" sz="2400" dirty="0" smtClean="0">
                <a:solidFill>
                  <a:schemeClr val="tx1"/>
                </a:solidFill>
              </a:rPr>
              <a:t>Betragt følgende liste af tal. 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da-DK" sz="2800" b="1" dirty="0" smtClean="0">
                <a:solidFill>
                  <a:schemeClr val="tx1"/>
                </a:solidFill>
              </a:rPr>
              <a:t>30 83 73 80 59 63 41 78 68 82 53 31 22 74 6 36 99 57 43 60</a:t>
            </a:r>
          </a:p>
          <a:p>
            <a:pPr algn="l"/>
            <a:r>
              <a:rPr lang="da-DK" sz="2400" dirty="0" smtClean="0">
                <a:solidFill>
                  <a:schemeClr val="tx1"/>
                </a:solidFill>
              </a:rPr>
              <a:t>Øvelsen er at slette så få af disse tal som muligt, så de resterende tal står i voksende orden. Hvis for eksempel alt på nær de første to tal slettes, har man en voksende følge tilbage af længde 2 (</a:t>
            </a:r>
            <a:r>
              <a:rPr lang="da-DK" sz="2400" b="1" dirty="0" smtClean="0">
                <a:solidFill>
                  <a:schemeClr val="tx1"/>
                </a:solidFill>
              </a:rPr>
              <a:t>30 83</a:t>
            </a:r>
            <a:r>
              <a:rPr lang="da-DK" sz="2400" dirty="0" smtClean="0">
                <a:solidFill>
                  <a:schemeClr val="tx1"/>
                </a:solidFill>
              </a:rPr>
              <a:t>). Ved at slette alt på nær det første, </a:t>
            </a:r>
            <a:r>
              <a:rPr lang="da-DK" sz="2400" dirty="0" err="1" smtClean="0">
                <a:solidFill>
                  <a:schemeClr val="tx1"/>
                </a:solidFill>
              </a:rPr>
              <a:t>tredie</a:t>
            </a:r>
            <a:r>
              <a:rPr lang="da-DK" sz="2400" dirty="0" smtClean="0">
                <a:solidFill>
                  <a:schemeClr val="tx1"/>
                </a:solidFill>
              </a:rPr>
              <a:t>, ottende og tiende opnår man det samme, men har slettet færre tal og har en voksende følge tilbage af længde 4 (</a:t>
            </a:r>
            <a:r>
              <a:rPr lang="da-DK" sz="2400" b="1" dirty="0" smtClean="0">
                <a:solidFill>
                  <a:schemeClr val="tx1"/>
                </a:solidFill>
              </a:rPr>
              <a:t>30 73 78 82</a:t>
            </a:r>
            <a:r>
              <a:rPr lang="da-DK" sz="2400" dirty="0" smtClean="0">
                <a:solidFill>
                  <a:schemeClr val="tx1"/>
                </a:solidFill>
              </a:rPr>
              <a:t>). </a:t>
            </a:r>
          </a:p>
          <a:p>
            <a:pPr algn="l"/>
            <a:endParaRPr lang="da-DK" sz="2400" dirty="0" smtClean="0">
              <a:solidFill>
                <a:schemeClr val="tx1"/>
              </a:solidFill>
            </a:endParaRPr>
          </a:p>
          <a:p>
            <a:pPr algn="l"/>
            <a:r>
              <a:rPr lang="da-DK" b="1" dirty="0" smtClean="0">
                <a:solidFill>
                  <a:srgbClr val="C00000"/>
                </a:solidFill>
              </a:rPr>
              <a:t>Spørgsmål</a:t>
            </a:r>
            <a:endParaRPr lang="da-DK" dirty="0" smtClean="0">
              <a:solidFill>
                <a:srgbClr val="C00000"/>
              </a:solidFill>
            </a:endParaRPr>
          </a:p>
          <a:p>
            <a:pPr algn="l"/>
            <a:r>
              <a:rPr lang="da-DK" sz="2400" dirty="0" smtClean="0">
                <a:solidFill>
                  <a:schemeClr val="tx1"/>
                </a:solidFill>
              </a:rPr>
              <a:t>Hvor lang er den længste voksende følge man kan opnå ?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Beregningsmodeller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44217"/>
            <a:ext cx="8686800" cy="1108719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Formel</a:t>
            </a:r>
            <a:r>
              <a:rPr lang="en-US" b="1" dirty="0" smtClean="0">
                <a:solidFill>
                  <a:srgbClr val="C00000"/>
                </a:solidFill>
              </a:rPr>
              <a:t> model</a:t>
            </a:r>
            <a:r>
              <a:rPr lang="en-US" dirty="0" smtClean="0"/>
              <a:t>: </a:t>
            </a:r>
            <a:r>
              <a:rPr lang="en-US" dirty="0" err="1" smtClean="0"/>
              <a:t>Beskriver</a:t>
            </a:r>
            <a:r>
              <a:rPr lang="en-US" dirty="0" smtClean="0"/>
              <a:t> </a:t>
            </a:r>
            <a:r>
              <a:rPr lang="en-US" dirty="0" err="1" smtClean="0"/>
              <a:t>præcis</a:t>
            </a:r>
            <a:r>
              <a:rPr lang="en-US" dirty="0" smtClean="0"/>
              <a:t> </a:t>
            </a:r>
            <a:r>
              <a:rPr lang="en-US" dirty="0" err="1" smtClean="0"/>
              <a:t>hvad</a:t>
            </a:r>
            <a:r>
              <a:rPr lang="en-US" dirty="0" smtClean="0"/>
              <a:t> en </a:t>
            </a:r>
            <a:r>
              <a:rPr lang="en-US" dirty="0" err="1" smtClean="0"/>
              <a:t>algoritme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gøre</a:t>
            </a:r>
            <a:r>
              <a:rPr lang="en-US" dirty="0" smtClean="0"/>
              <a:t>, </a:t>
            </a:r>
            <a:r>
              <a:rPr lang="en-US" dirty="0" err="1" smtClean="0"/>
              <a:t>præcis</a:t>
            </a:r>
            <a:r>
              <a:rPr lang="en-US" dirty="0" smtClean="0"/>
              <a:t> definition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resourceforbrug</a:t>
            </a:r>
            <a:endParaRPr lang="en-US" dirty="0"/>
          </a:p>
        </p:txBody>
      </p:sp>
      <p:pic>
        <p:nvPicPr>
          <p:cNvPr id="3074" name="Picture 2" descr="C:\Users\gerth\Desktop\dPersp11\dPersp10\slides\booleancircui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966155"/>
            <a:ext cx="2376264" cy="1584176"/>
          </a:xfrm>
          <a:prstGeom prst="rect">
            <a:avLst/>
          </a:prstGeom>
          <a:noFill/>
        </p:spPr>
      </p:pic>
      <p:pic>
        <p:nvPicPr>
          <p:cNvPr id="3075" name="Picture 3" descr="C:\Users\gerth\Desktop\dPersp11\dPersp10\slides\turingmach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061" y="3606115"/>
            <a:ext cx="2104691" cy="2232248"/>
          </a:xfrm>
          <a:prstGeom prst="rect">
            <a:avLst/>
          </a:prstGeom>
          <a:noFill/>
        </p:spPr>
      </p:pic>
      <p:pic>
        <p:nvPicPr>
          <p:cNvPr id="3076" name="Picture 4" descr="C:\Users\gerth\Desktop\dPersp11\dPersp10\slides\arithmeticgraph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966155"/>
            <a:ext cx="1872208" cy="1656184"/>
          </a:xfrm>
          <a:prstGeom prst="rect">
            <a:avLst/>
          </a:prstGeom>
          <a:noFill/>
        </p:spPr>
      </p:pic>
      <p:pic>
        <p:nvPicPr>
          <p:cNvPr id="3077" name="Picture 5" descr="C:\Users\gerth\Desktop\dPersp11\dPersp10\slides\sortingnetwor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966155"/>
            <a:ext cx="2160240" cy="158824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60032" y="5622339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>
                <a:solidFill>
                  <a:srgbClr val="C00000"/>
                </a:solidFill>
              </a:rPr>
              <a:t>Aritmetiske</a:t>
            </a:r>
            <a:br>
              <a:rPr lang="da-DK" sz="2400" dirty="0" smtClean="0">
                <a:solidFill>
                  <a:srgbClr val="C00000"/>
                </a:solidFill>
              </a:rPr>
            </a:br>
            <a:r>
              <a:rPr lang="da-DK" sz="2400" dirty="0" smtClean="0">
                <a:solidFill>
                  <a:srgbClr val="C00000"/>
                </a:solidFill>
              </a:rPr>
              <a:t>netværk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5622339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err="1" smtClean="0">
                <a:solidFill>
                  <a:srgbClr val="C00000"/>
                </a:solidFill>
              </a:rPr>
              <a:t>Turing</a:t>
            </a:r>
            <a:r>
              <a:rPr lang="da-DK" sz="2400" dirty="0" smtClean="0">
                <a:solidFill>
                  <a:srgbClr val="C00000"/>
                </a:solidFill>
              </a:rPr>
              <a:t/>
            </a:r>
            <a:br>
              <a:rPr lang="da-DK" sz="2400" dirty="0" smtClean="0">
                <a:solidFill>
                  <a:srgbClr val="C00000"/>
                </a:solidFill>
              </a:rPr>
            </a:br>
            <a:r>
              <a:rPr lang="da-DK" sz="2400" dirty="0" smtClean="0">
                <a:solidFill>
                  <a:srgbClr val="C00000"/>
                </a:solidFill>
              </a:rPr>
              <a:t>maskine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5622339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err="1" smtClean="0">
                <a:solidFill>
                  <a:srgbClr val="C00000"/>
                </a:solidFill>
              </a:rPr>
              <a:t>Boolske</a:t>
            </a:r>
            <a:r>
              <a:rPr lang="da-DK" sz="2400" dirty="0" smtClean="0">
                <a:solidFill>
                  <a:srgbClr val="C00000"/>
                </a:solidFill>
              </a:rPr>
              <a:t/>
            </a:r>
            <a:br>
              <a:rPr lang="da-DK" sz="2400" dirty="0" smtClean="0">
                <a:solidFill>
                  <a:srgbClr val="C00000"/>
                </a:solidFill>
              </a:rPr>
            </a:br>
            <a:r>
              <a:rPr lang="da-DK" sz="2400" dirty="0" smtClean="0">
                <a:solidFill>
                  <a:srgbClr val="C00000"/>
                </a:solidFill>
              </a:rPr>
              <a:t>netværk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2280" y="5583430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>
                <a:solidFill>
                  <a:srgbClr val="C00000"/>
                </a:solidFill>
              </a:rPr>
              <a:t>Sorterings</a:t>
            </a:r>
            <a:br>
              <a:rPr lang="da-DK" sz="2400" dirty="0" smtClean="0">
                <a:solidFill>
                  <a:srgbClr val="C00000"/>
                </a:solidFill>
              </a:rPr>
            </a:br>
            <a:r>
              <a:rPr lang="da-DK" sz="2400" dirty="0" smtClean="0">
                <a:solidFill>
                  <a:srgbClr val="C00000"/>
                </a:solidFill>
              </a:rPr>
              <a:t>netværk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4288" y="641442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008000"/>
                </a:solidFill>
              </a:rPr>
              <a:t>( Øvelse 6 )</a:t>
            </a:r>
            <a:endParaRPr lang="da-DK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Algoritmik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267544"/>
            <a:ext cx="6912768" cy="52578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b="1" dirty="0" smtClean="0"/>
              <a:t>= </a:t>
            </a:r>
            <a:r>
              <a:rPr lang="en-US" b="1" dirty="0" err="1"/>
              <a:t>designe</a:t>
            </a:r>
            <a:r>
              <a:rPr lang="en-US" b="1" dirty="0"/>
              <a:t> </a:t>
            </a:r>
            <a:r>
              <a:rPr lang="en-US" b="1" dirty="0" err="1"/>
              <a:t>og</a:t>
            </a:r>
            <a:r>
              <a:rPr lang="en-US" b="1" dirty="0"/>
              <a:t> </a:t>
            </a:r>
            <a:r>
              <a:rPr lang="en-US" b="1" dirty="0" err="1"/>
              <a:t>analysere</a:t>
            </a:r>
            <a:r>
              <a:rPr lang="en-US" b="1" dirty="0"/>
              <a:t> </a:t>
            </a:r>
            <a:r>
              <a:rPr lang="en-US" b="1" dirty="0" err="1"/>
              <a:t>algoritmer</a:t>
            </a:r>
            <a:endParaRPr lang="en-US" b="1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Kvalitet</a:t>
            </a:r>
            <a:r>
              <a:rPr lang="en-US" dirty="0" smtClean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algoritme</a:t>
            </a:r>
            <a:r>
              <a:rPr lang="en-US" dirty="0"/>
              <a:t>: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C00000"/>
                </a:solidFill>
              </a:rPr>
              <a:t>Korrekt</a:t>
            </a:r>
            <a:r>
              <a:rPr lang="en-US" dirty="0" smtClean="0"/>
              <a:t>, </a:t>
            </a:r>
            <a:r>
              <a:rPr lang="en-US" dirty="0" err="1" smtClean="0"/>
              <a:t>d.v.s</a:t>
            </a:r>
            <a:r>
              <a:rPr lang="en-US" dirty="0"/>
              <a:t>. </a:t>
            </a:r>
            <a:r>
              <a:rPr lang="en-US" dirty="0" err="1"/>
              <a:t>løser</a:t>
            </a:r>
            <a:r>
              <a:rPr lang="en-US" dirty="0"/>
              <a:t> </a:t>
            </a:r>
            <a:r>
              <a:rPr lang="en-US" dirty="0" err="1"/>
              <a:t>bevisligt</a:t>
            </a:r>
            <a:r>
              <a:rPr lang="en-US" dirty="0"/>
              <a:t> </a:t>
            </a:r>
            <a:r>
              <a:rPr lang="en-US" dirty="0" err="1" smtClean="0"/>
              <a:t>problemet</a:t>
            </a:r>
            <a:endParaRPr lang="en-US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err="1" smtClean="0"/>
              <a:t>Effektiv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err="1"/>
              <a:t>lavt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ressourceforbrug</a:t>
            </a:r>
            <a:r>
              <a:rPr lang="en-US" dirty="0" smtClean="0"/>
              <a:t>, f.eks.</a:t>
            </a:r>
            <a:endParaRPr lang="en-US" dirty="0"/>
          </a:p>
          <a:p>
            <a:pPr>
              <a:buNone/>
            </a:pPr>
            <a:r>
              <a:rPr lang="en-US" dirty="0" smtClean="0"/>
              <a:t>		– </a:t>
            </a:r>
            <a:r>
              <a:rPr lang="en-US" dirty="0" err="1"/>
              <a:t>Tid</a:t>
            </a:r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– </a:t>
            </a:r>
            <a:r>
              <a:rPr lang="en-US" dirty="0" err="1"/>
              <a:t>Plads</a:t>
            </a:r>
            <a:endParaRPr lang="en-US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/>
              <a:t>at </a:t>
            </a:r>
            <a:r>
              <a:rPr lang="en-US" dirty="0" err="1" smtClean="0"/>
              <a:t>programmere</a:t>
            </a:r>
            <a:endParaRPr lang="en-US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Problem-</a:t>
            </a:r>
            <a:r>
              <a:rPr lang="en-US" dirty="0" err="1" smtClean="0"/>
              <a:t>specifikke</a:t>
            </a:r>
            <a:r>
              <a:rPr lang="en-US" dirty="0" smtClean="0"/>
              <a:t> </a:t>
            </a:r>
            <a:r>
              <a:rPr lang="en-US" dirty="0" err="1" smtClean="0"/>
              <a:t>egenskaber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gerth\Desktop\dPersp11\dPersp10\slides\ever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92752"/>
            <a:ext cx="4464496" cy="6696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err="1" smtClean="0"/>
              <a:t>Søgning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Sorteret</a:t>
            </a:r>
            <a:r>
              <a:rPr lang="en-US" dirty="0" smtClean="0"/>
              <a:t> </a:t>
            </a:r>
            <a:r>
              <a:rPr lang="en-US" dirty="0" err="1"/>
              <a:t>L</a:t>
            </a:r>
            <a:r>
              <a:rPr lang="en-US" dirty="0" err="1" smtClean="0"/>
              <a:t>iste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496" y="3081154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bg1"/>
                </a:solidFill>
              </a:rPr>
              <a:t>3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3944" y="3081154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bg1"/>
                </a:solidFill>
              </a:rPr>
              <a:t>13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8168" y="3081154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bg1"/>
                </a:solidFill>
              </a:rPr>
              <a:t>33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9720" y="3081154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bg1"/>
                </a:solidFill>
              </a:rPr>
              <a:t>9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32392" y="3081154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bg1"/>
                </a:solidFill>
              </a:rPr>
              <a:t>42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47608" y="3081154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bg1"/>
                </a:solidFill>
              </a:rPr>
              <a:t>7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96056" y="3081154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bg1"/>
                </a:solidFill>
              </a:rPr>
              <a:t>27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0280" y="3081154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bg1"/>
                </a:solidFill>
              </a:rPr>
              <a:t>37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71832" y="3081154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bg1"/>
                </a:solidFill>
              </a:rPr>
              <a:t>11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44504" y="3081154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bg1"/>
                </a:solidFill>
              </a:rPr>
              <a:t>89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5733256"/>
            <a:ext cx="907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>
                <a:solidFill>
                  <a:srgbClr val="C00000"/>
                </a:solidFill>
                <a:sym typeface="Symbol"/>
              </a:rPr>
              <a:t>1+ </a:t>
            </a:r>
            <a:r>
              <a:rPr lang="da-DK" sz="3200" b="1" dirty="0" smtClean="0">
                <a:solidFill>
                  <a:srgbClr val="C00000"/>
                </a:solidFill>
              </a:rPr>
              <a:t>log</a:t>
            </a:r>
            <a:r>
              <a:rPr lang="da-DK" sz="3200" b="1" baseline="-25000" dirty="0" smtClean="0">
                <a:solidFill>
                  <a:srgbClr val="C00000"/>
                </a:solidFill>
              </a:rPr>
              <a:t>2</a:t>
            </a:r>
            <a:r>
              <a:rPr lang="da-DK" sz="3200" b="1" dirty="0" smtClean="0">
                <a:solidFill>
                  <a:srgbClr val="C00000"/>
                </a:solidFill>
              </a:rPr>
              <a:t> n</a:t>
            </a:r>
            <a:r>
              <a:rPr lang="da-DK" sz="3200" b="1" dirty="0" smtClean="0">
                <a:solidFill>
                  <a:srgbClr val="C00000"/>
                </a:solidFill>
                <a:sym typeface="Symbol"/>
              </a:rPr>
              <a:t>  sammenligninger</a:t>
            </a:r>
            <a:endParaRPr lang="da-DK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n-US" dirty="0" err="1" smtClean="0"/>
              <a:t>Sortering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482730">
            <a:off x="2603856" y="4252048"/>
            <a:ext cx="1656184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8000" b="1" dirty="0" smtClean="0">
                <a:solidFill>
                  <a:schemeClr val="bg1"/>
                </a:solidFill>
              </a:rPr>
              <a:t>7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44459">
            <a:off x="607188" y="2367759"/>
            <a:ext cx="1656184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8000" b="1" dirty="0" smtClean="0">
                <a:solidFill>
                  <a:schemeClr val="bg1"/>
                </a:solidFill>
              </a:rPr>
              <a:t>16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4029225">
            <a:off x="4972825" y="3746280"/>
            <a:ext cx="1656184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8000" b="1" dirty="0" smtClean="0">
                <a:solidFill>
                  <a:schemeClr val="bg1"/>
                </a:solidFill>
              </a:rPr>
              <a:t>29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9334138">
            <a:off x="3332096" y="1493275"/>
            <a:ext cx="1656184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8000" b="1" dirty="0" smtClean="0">
                <a:solidFill>
                  <a:schemeClr val="bg1"/>
                </a:solidFill>
              </a:rPr>
              <a:t>11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9168722">
            <a:off x="6758632" y="2152149"/>
            <a:ext cx="1656184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8000" b="1" dirty="0" smtClean="0">
                <a:solidFill>
                  <a:schemeClr val="bg1"/>
                </a:solidFill>
              </a:rPr>
              <a:t>42</a:t>
            </a:r>
            <a:endParaRPr lang="en-US" sz="8000" b="1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5496" y="2969657"/>
            <a:ext cx="9001000" cy="1323439"/>
            <a:chOff x="35496" y="5489937"/>
            <a:chExt cx="9001000" cy="1323439"/>
          </a:xfrm>
        </p:grpSpPr>
        <p:sp>
          <p:nvSpPr>
            <p:cNvPr id="12" name="TextBox 11"/>
            <p:cNvSpPr txBox="1"/>
            <p:nvPr/>
          </p:nvSpPr>
          <p:spPr>
            <a:xfrm>
              <a:off x="35496" y="5489937"/>
              <a:ext cx="1656184" cy="1323439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8000" b="1" dirty="0" smtClean="0">
                  <a:solidFill>
                    <a:schemeClr val="bg1"/>
                  </a:solidFill>
                </a:rPr>
                <a:t>7</a:t>
              </a:r>
              <a:endParaRPr lang="en-US" sz="80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07904" y="5489937"/>
              <a:ext cx="1656184" cy="1323439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8000" b="1" dirty="0" smtClean="0">
                  <a:solidFill>
                    <a:schemeClr val="bg1"/>
                  </a:solidFill>
                </a:rPr>
                <a:t>16</a:t>
              </a:r>
              <a:endParaRPr lang="en-US" sz="80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44108" y="5489937"/>
              <a:ext cx="1656184" cy="1323439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8000" b="1" dirty="0" smtClean="0">
                  <a:solidFill>
                    <a:schemeClr val="bg1"/>
                  </a:solidFill>
                </a:rPr>
                <a:t>29</a:t>
              </a:r>
              <a:endParaRPr lang="en-US" sz="80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71700" y="5489937"/>
              <a:ext cx="1656184" cy="1323439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8000" b="1" dirty="0" smtClean="0">
                  <a:solidFill>
                    <a:schemeClr val="bg1"/>
                  </a:solidFill>
                </a:rPr>
                <a:t>11</a:t>
              </a:r>
              <a:endParaRPr lang="en-US" sz="80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80312" y="5489937"/>
              <a:ext cx="1656184" cy="1323439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8000" b="1" dirty="0" smtClean="0">
                  <a:solidFill>
                    <a:schemeClr val="bg1"/>
                  </a:solidFill>
                </a:rPr>
                <a:t>42</a:t>
              </a:r>
              <a:endParaRPr lang="en-US" sz="8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599892" y="63093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008000"/>
                </a:solidFill>
              </a:rPr>
              <a:t>( Øvelser 1-10 )</a:t>
            </a:r>
            <a:endParaRPr lang="da-DK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6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Begreber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fontScale="92500" lnSpcReduction="10000"/>
          </a:bodyPr>
          <a:lstStyle/>
          <a:p>
            <a:r>
              <a:rPr lang="da-DK" dirty="0" smtClean="0"/>
              <a:t>Analyse af algoritme </a:t>
            </a:r>
          </a:p>
          <a:p>
            <a:pPr lvl="1"/>
            <a:r>
              <a:rPr lang="da-DK" b="1" dirty="0" err="1" smtClean="0">
                <a:solidFill>
                  <a:srgbClr val="C00000"/>
                </a:solidFill>
              </a:rPr>
              <a:t>assymptotisk</a:t>
            </a:r>
            <a:r>
              <a:rPr lang="da-DK" b="1" dirty="0" smtClean="0">
                <a:solidFill>
                  <a:srgbClr val="C00000"/>
                </a:solidFill>
              </a:rPr>
              <a:t> tid </a:t>
            </a:r>
          </a:p>
          <a:p>
            <a:pPr lvl="1"/>
            <a:r>
              <a:rPr lang="da-DK" b="1" dirty="0" smtClean="0">
                <a:solidFill>
                  <a:srgbClr val="C00000"/>
                </a:solidFill>
              </a:rPr>
              <a:t>øvre grænse </a:t>
            </a:r>
          </a:p>
          <a:p>
            <a:pPr lvl="1"/>
            <a:r>
              <a:rPr lang="da-DK" b="1" dirty="0" err="1" smtClean="0">
                <a:solidFill>
                  <a:srgbClr val="C00000"/>
                </a:solidFill>
              </a:rPr>
              <a:t>worst-case</a:t>
            </a:r>
            <a:endParaRPr lang="da-DK" b="1" dirty="0" smtClean="0">
              <a:solidFill>
                <a:srgbClr val="C00000"/>
              </a:solidFill>
            </a:endParaRPr>
          </a:p>
          <a:p>
            <a:pPr lvl="1"/>
            <a:r>
              <a:rPr lang="da-DK" b="1" dirty="0" err="1" smtClean="0">
                <a:solidFill>
                  <a:srgbClr val="C00000"/>
                </a:solidFill>
              </a:rPr>
              <a:t>best-case</a:t>
            </a:r>
            <a:endParaRPr lang="da-DK" b="1" dirty="0" smtClean="0">
              <a:solidFill>
                <a:srgbClr val="C00000"/>
              </a:solidFill>
            </a:endParaRPr>
          </a:p>
          <a:p>
            <a:r>
              <a:rPr lang="da-DK" dirty="0" smtClean="0"/>
              <a:t>Analyse af problem</a:t>
            </a:r>
          </a:p>
          <a:p>
            <a:pPr lvl="1"/>
            <a:r>
              <a:rPr lang="da-DK" b="1" dirty="0" smtClean="0">
                <a:solidFill>
                  <a:srgbClr val="C00000"/>
                </a:solidFill>
              </a:rPr>
              <a:t>nedre grænse </a:t>
            </a:r>
            <a:r>
              <a:rPr lang="da-DK" dirty="0" smtClean="0"/>
              <a:t>(alle algoritmer tager lang tid)</a:t>
            </a:r>
          </a:p>
          <a:p>
            <a:pPr lvl="1"/>
            <a:r>
              <a:rPr lang="da-DK" b="1" dirty="0" err="1" smtClean="0">
                <a:solidFill>
                  <a:srgbClr val="C00000"/>
                </a:solidFill>
              </a:rPr>
              <a:t>adversary/modspiller</a:t>
            </a:r>
            <a:r>
              <a:rPr lang="da-DK" dirty="0" smtClean="0"/>
              <a:t> (strategi for at finde et dårligt input for en given algoritme)</a:t>
            </a:r>
          </a:p>
          <a:p>
            <a:r>
              <a:rPr lang="da-DK" dirty="0" smtClean="0"/>
              <a:t>Modeller</a:t>
            </a:r>
          </a:p>
          <a:p>
            <a:pPr lvl="1"/>
            <a:r>
              <a:rPr lang="da-DK" b="1" dirty="0">
                <a:solidFill>
                  <a:srgbClr val="C00000"/>
                </a:solidFill>
              </a:rPr>
              <a:t>sorteringsnetværk  </a:t>
            </a:r>
            <a:r>
              <a:rPr lang="da-DK" b="1" dirty="0">
                <a:solidFill>
                  <a:srgbClr val="008000"/>
                </a:solidFill>
              </a:rPr>
              <a:t>( øvelser 6 )</a:t>
            </a:r>
            <a:endParaRPr lang="da-DK" b="1" dirty="0">
              <a:solidFill>
                <a:srgbClr val="C00000"/>
              </a:solidFill>
            </a:endParaRPr>
          </a:p>
          <a:p>
            <a:pPr lvl="1"/>
            <a:r>
              <a:rPr lang="da-DK" b="1" dirty="0" smtClean="0">
                <a:solidFill>
                  <a:srgbClr val="C00000"/>
                </a:solidFill>
              </a:rPr>
              <a:t>beslutningstræer </a:t>
            </a:r>
            <a:r>
              <a:rPr lang="da-DK" b="1" dirty="0">
                <a:solidFill>
                  <a:srgbClr val="008000"/>
                </a:solidFill>
              </a:rPr>
              <a:t>( </a:t>
            </a:r>
            <a:r>
              <a:rPr lang="da-DK" b="1" dirty="0" smtClean="0">
                <a:solidFill>
                  <a:srgbClr val="008000"/>
                </a:solidFill>
              </a:rPr>
              <a:t>øvelser 9 )</a:t>
            </a:r>
            <a:endParaRPr lang="da-DK" b="1" dirty="0" smtClean="0">
              <a:solidFill>
                <a:srgbClr val="C00000"/>
              </a:solidFill>
            </a:endParaRPr>
          </a:p>
          <a:p>
            <a:pPr lvl="1"/>
            <a:endParaRPr lang="da-DK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1121</Words>
  <Application>Microsoft Office PowerPoint</Application>
  <PresentationFormat>On-screen Show (4:3)</PresentationFormat>
  <Paragraphs>353</Paragraphs>
  <Slides>35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Equation</vt:lpstr>
      <vt:lpstr>Perspektiverende Datalogi  Klassiske Algoritmer</vt:lpstr>
      <vt:lpstr>Ugens Program</vt:lpstr>
      <vt:lpstr>Algoritmer</vt:lpstr>
      <vt:lpstr>Beregningsmodeller</vt:lpstr>
      <vt:lpstr>Algoritmik</vt:lpstr>
      <vt:lpstr>PowerPoint Presentation</vt:lpstr>
      <vt:lpstr>Søgning i Sorteret Liste</vt:lpstr>
      <vt:lpstr>Sortering</vt:lpstr>
      <vt:lpstr>Begreber</vt:lpstr>
      <vt:lpstr>Matematik repetition</vt:lpstr>
      <vt:lpstr>Husk</vt:lpstr>
      <vt:lpstr>Indhold</vt:lpstr>
      <vt:lpstr>Beregningsproblemer</vt:lpstr>
      <vt:lpstr>Sortering</vt:lpstr>
      <vt:lpstr>Søgning</vt:lpstr>
      <vt:lpstr>Grafer</vt:lpstr>
      <vt:lpstr>Problemer på grafer</vt:lpstr>
      <vt:lpstr>Strenge</vt:lpstr>
      <vt:lpstr>Problemer på Strenge</vt:lpstr>
      <vt:lpstr>Kombinatorisk Optimering</vt:lpstr>
      <vt:lpstr>Geometri</vt:lpstr>
      <vt:lpstr>Numeriske Beregninger</vt:lpstr>
      <vt:lpstr>Indhold</vt:lpstr>
      <vt:lpstr>Invarianter</vt:lpstr>
      <vt:lpstr>Indhold</vt:lpstr>
      <vt:lpstr>Ressourceforbrug, målestok</vt:lpstr>
      <vt:lpstr>Indhold</vt:lpstr>
      <vt:lpstr>Kompleksitet</vt:lpstr>
      <vt:lpstr>Nedre Grænser</vt:lpstr>
      <vt:lpstr>P  EXP</vt:lpstr>
      <vt:lpstr>NP</vt:lpstr>
      <vt:lpstr>Hvis ingen polynomiel algoritme...</vt:lpstr>
      <vt:lpstr>Flere modeller og cost-funktioner</vt:lpstr>
      <vt:lpstr>Algoritmik</vt:lpstr>
      <vt:lpstr>PowerPoint Presentation</vt:lpstr>
    </vt:vector>
  </TitlesOfParts>
  <Company>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Perspektiverende Datalogi 2011  Klassiske Algoritmer</dc:title>
  <dc:creator>Gerth Stølting Brodal</dc:creator>
  <cp:lastModifiedBy>gerth</cp:lastModifiedBy>
  <cp:revision>25</cp:revision>
  <dcterms:created xsi:type="dcterms:W3CDTF">2011-08-29T04:39:15Z</dcterms:created>
  <dcterms:modified xsi:type="dcterms:W3CDTF">2012-09-03T19:31:55Z</dcterms:modified>
</cp:coreProperties>
</file>