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tags/tag10.xml" ContentType="application/vnd.openxmlformats-officedocument.presentationml.tags+xml"/>
  <Override PartName="/ppt/notesSlides/notesSlide8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9.xml" ContentType="application/vnd.openxmlformats-officedocument.presentationml.notesSlide+xml"/>
  <Override PartName="/ppt/tags/tag13.xml" ContentType="application/vnd.openxmlformats-officedocument.presentationml.tags+xml"/>
  <Override PartName="/ppt/notesSlides/notesSlide10.xml" ContentType="application/vnd.openxmlformats-officedocument.presentationml.notesSlide+xml"/>
  <Override PartName="/ppt/tags/tag14.xml" ContentType="application/vnd.openxmlformats-officedocument.presentationml.tags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notesSlides/notesSlide12.xml" ContentType="application/vnd.openxmlformats-officedocument.presentationml.notesSlide+xml"/>
  <Override PartName="/ppt/tags/tag16.xml" ContentType="application/vnd.openxmlformats-officedocument.presentationml.tags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9" r:id="rId2"/>
    <p:sldId id="274" r:id="rId3"/>
    <p:sldId id="267" r:id="rId4"/>
    <p:sldId id="275" r:id="rId5"/>
    <p:sldId id="268" r:id="rId6"/>
    <p:sldId id="269" r:id="rId7"/>
    <p:sldId id="270" r:id="rId8"/>
    <p:sldId id="271" r:id="rId9"/>
    <p:sldId id="272" r:id="rId10"/>
    <p:sldId id="281" r:id="rId11"/>
    <p:sldId id="263" r:id="rId12"/>
    <p:sldId id="265" r:id="rId13"/>
    <p:sldId id="266" r:id="rId14"/>
    <p:sldId id="273" r:id="rId15"/>
    <p:sldId id="262" r:id="rId16"/>
    <p:sldId id="260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CC00"/>
    <a:srgbClr val="00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5" autoAdjust="0"/>
    <p:restoredTop sz="86620" autoAdjust="0"/>
  </p:normalViewPr>
  <p:slideViewPr>
    <p:cSldViewPr>
      <p:cViewPr>
        <p:scale>
          <a:sx n="110" d="100"/>
          <a:sy n="110" d="100"/>
        </p:scale>
        <p:origin x="804" y="10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8A50F6BA-9410-4ABB-A2D5-E3312E218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4308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50F6BA-9410-4ABB-A2D5-E3312E2189A6}" type="slidenum">
              <a:rPr lang="da-DK" smtClean="0"/>
              <a:pPr>
                <a:defRPr/>
              </a:pPr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126487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F94046-28AC-4D1F-B80D-F6FD9113B5FE}" type="slidenum">
              <a:rPr lang="en-US" b="0" smtClean="0"/>
              <a:pPr eaLnBrk="1" hangingPunct="1"/>
              <a:t>12</a:t>
            </a:fld>
            <a:endParaRPr lang="en-US" b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smtClean="0"/>
              <a:t>Typos i bogen – binær søgning er ikke altid lige let....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55C9B84-3D93-460A-8B42-D1038D871C06}" type="slidenum">
              <a:rPr lang="en-US" b="0" smtClean="0"/>
              <a:pPr eaLnBrk="1" hangingPunct="1"/>
              <a:t>13</a:t>
            </a:fld>
            <a:endParaRPr lang="en-US" b="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smtClean="0"/>
              <a:t>Typos i bogen – binær søgning er ikke altid lige let....</a:t>
            </a: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P</a:t>
            </a:r>
            <a:r>
              <a:rPr lang="da-DK" baseline="-25000" dirty="0" smtClean="0"/>
              <a:t>L</a:t>
            </a:r>
            <a:r>
              <a:rPr lang="da-DK" dirty="0" smtClean="0"/>
              <a:t> ≤ P</a:t>
            </a:r>
            <a:r>
              <a:rPr lang="da-DK" baseline="-25000" dirty="0" smtClean="0"/>
              <a:t>R</a:t>
            </a:r>
            <a:r>
              <a:rPr lang="da-DK" dirty="0" smtClean="0"/>
              <a:t> er symmetrisk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50F6BA-9410-4ABB-A2D5-E3312E2189A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3795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CB29DA0-9991-4362-8A5C-98A1AD3676A2}" type="slidenum">
              <a:rPr lang="en-US" b="0" smtClean="0"/>
              <a:pPr eaLnBrk="1" hangingPunct="1"/>
              <a:t>15</a:t>
            </a:fld>
            <a:endParaRPr lang="en-US" b="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AC44C91-C3DB-4A97-8E77-866746317E48}" type="slidenum">
              <a:rPr lang="en-US" b="0" smtClean="0"/>
              <a:pPr eaLnBrk="1" hangingPunct="1"/>
              <a:t>16</a:t>
            </a:fld>
            <a:endParaRPr lang="en-US" b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0F532D3-DB17-44EA-8C7D-4BF3E615F16A}" type="slidenum">
              <a:rPr lang="en-US" b="0" smtClean="0"/>
              <a:pPr eaLnBrk="1" hangingPunct="1"/>
              <a:t>2</a:t>
            </a:fld>
            <a:endParaRPr lang="en-US" b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CD97EC-DD5A-4274-B59D-49D51D815B76}" type="slidenum">
              <a:rPr lang="en-US" b="0" smtClean="0"/>
              <a:pPr eaLnBrk="1" hangingPunct="1"/>
              <a:t>3</a:t>
            </a:fld>
            <a:endParaRPr lang="en-US" b="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da-DK" dirty="0" smtClean="0"/>
              <a:t>Hvordan repræsenteres knuderne? </a:t>
            </a:r>
            <a:r>
              <a:rPr lang="da-DK" dirty="0" err="1" smtClean="0"/>
              <a:t>Hashing</a:t>
            </a:r>
            <a:r>
              <a:rPr lang="da-DK" dirty="0" smtClean="0"/>
              <a:t> (linear, </a:t>
            </a:r>
            <a:r>
              <a:rPr lang="da-DK" dirty="0" err="1" smtClean="0"/>
              <a:t>perfect</a:t>
            </a:r>
            <a:r>
              <a:rPr lang="da-DK" dirty="0" smtClean="0"/>
              <a:t>); Søgetræer; Vægt-balancerede søgetræer; array indekseret ved tegn?</a:t>
            </a:r>
          </a:p>
          <a:p>
            <a:pPr eaLnBrk="1" hangingPunct="1">
              <a:buFontTx/>
              <a:buChar char="•"/>
            </a:pPr>
            <a:r>
              <a:rPr lang="da-DK" dirty="0" err="1" smtClean="0"/>
              <a:t>Præfix</a:t>
            </a:r>
            <a:r>
              <a:rPr lang="da-DK" dirty="0" smtClean="0"/>
              <a:t> søgninger</a:t>
            </a:r>
          </a:p>
          <a:p>
            <a:pPr eaLnBrk="1" hangingPunct="1">
              <a:buFontTx/>
              <a:buChar char="•"/>
            </a:pPr>
            <a:r>
              <a:rPr lang="da-DK" dirty="0" smtClean="0"/>
              <a:t>Leksikografisk rapportering</a:t>
            </a:r>
          </a:p>
          <a:p>
            <a:pPr eaLnBrk="1" hangingPunct="1">
              <a:buFontTx/>
              <a:buChar char="•"/>
            </a:pPr>
            <a:endParaRPr lang="da-DK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932BC88-5560-46C9-BC5F-9A71EDFBEC1B}" type="slidenum">
              <a:rPr lang="en-US" b="0" smtClean="0"/>
              <a:pPr eaLnBrk="1" hangingPunct="1"/>
              <a:t>5</a:t>
            </a:fld>
            <a:endParaRPr lang="en-US" b="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smtClean="0"/>
              <a:t>”inverted file” = for hvert mulig ord skiv hvor det forekommer i teksten.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81205AA-B6E8-42EE-9697-783F53D5209A}" type="slidenum">
              <a:rPr lang="en-US" b="0" smtClean="0"/>
              <a:pPr eaLnBrk="1" hangingPunct="1"/>
              <a:t>6</a:t>
            </a:fld>
            <a:endParaRPr lang="en-US" b="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F557741-226A-493E-86A5-EC6438CBC919}" type="slidenum">
              <a:rPr lang="en-US" b="0" smtClean="0"/>
              <a:pPr eaLnBrk="1" hangingPunct="1"/>
              <a:t>7</a:t>
            </a:fld>
            <a:endParaRPr lang="en-US" b="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smtClean="0"/>
              <a:t>Plads O(#strenge) + plads til input strengene ”S”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E5D14B-7DCF-4CFB-B501-323A2AC2D26C}" type="slidenum">
              <a:rPr lang="en-US" b="0" smtClean="0"/>
              <a:pPr eaLnBrk="1" hangingPunct="1"/>
              <a:t>8</a:t>
            </a:fld>
            <a:endParaRPr lang="en-US" b="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da-DK" smtClean="0"/>
              <a:t>Substring search</a:t>
            </a:r>
          </a:p>
          <a:p>
            <a:pPr eaLnBrk="1" hangingPunct="1">
              <a:buFontTx/>
              <a:buChar char="•"/>
            </a:pPr>
            <a:endParaRPr lang="da-DK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4C9FA4-2864-4207-847B-872E7019C96E}" type="slidenum">
              <a:rPr lang="en-US" b="0" smtClean="0"/>
              <a:pPr eaLnBrk="1" hangingPunct="1"/>
              <a:t>9</a:t>
            </a:fld>
            <a:endParaRPr lang="en-US" b="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091D11-1426-4B71-B5F4-4CD9399B5084}" type="slidenum">
              <a:rPr lang="en-US" b="0" smtClean="0"/>
              <a:pPr eaLnBrk="1" hangingPunct="1"/>
              <a:t>11</a:t>
            </a:fld>
            <a:endParaRPr lang="en-US" b="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89370-E9EB-45BA-9F87-9A1233FADC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55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F2B8A-03C1-48C5-804C-29FB559CD2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50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3725B-4F0B-4FDC-99BC-0D7015B85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059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0D676-24D8-49E1-B9E9-7B772F4D6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05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A57E6-58B5-46D4-94C2-730FE7060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58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28277-BFB0-432C-8942-783B5AE617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990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A0C59-B5B7-48E6-9C14-324FC39610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776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1EC4A-3325-464C-9430-94DBF4475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38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39D02-D18B-4B51-9847-1AB1E8D81A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14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07864-4F1F-4981-93B8-F7FC3AC00E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666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20A29-49CB-4DD2-88E6-4F0D8E6F16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36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2140-52FC-4D0E-B7BF-14266E1D3B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349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C29DB730-E781-4FF4-9E78-7AAD09284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image" Target="../media/image1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image" Target="../media/image2.png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7.wmf"/><Relationship Id="rId5" Type="http://schemas.openxmlformats.org/officeDocument/2006/relationships/image" Target="../media/image8.png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54547"/>
          </a:xfrm>
          <a:solidFill>
            <a:srgbClr val="000090"/>
          </a:solidFill>
        </p:spPr>
        <p:txBody>
          <a:bodyPr>
            <a:normAutofit/>
          </a:bodyPr>
          <a:lstStyle/>
          <a:p>
            <a:r>
              <a:rPr lang="da-DK" sz="3600" smtClean="0">
                <a:solidFill>
                  <a:schemeClr val="bg1"/>
                </a:solidFill>
                <a:latin typeface="AU Passata"/>
                <a:cs typeface="AU Passata"/>
              </a:rPr>
              <a:t>Computer Science Day 2013, May 31</a:t>
            </a:r>
            <a:endParaRPr lang="da-DK" sz="3600" dirty="0">
              <a:solidFill>
                <a:schemeClr val="bg1"/>
              </a:solidFill>
              <a:latin typeface="AU Passata"/>
              <a:cs typeface="AU Passata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1513519"/>
            <a:ext cx="7924800" cy="40318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da-DK" sz="1600" b="0" dirty="0" smtClean="0">
                <a:latin typeface="AU Passata"/>
                <a:cs typeface="AU Passata"/>
              </a:rPr>
              <a:t>12.15-13.00	</a:t>
            </a:r>
            <a:r>
              <a:rPr lang="da-DK" sz="1600" b="0" dirty="0" err="1" smtClean="0">
                <a:latin typeface="AU Passata"/>
                <a:cs typeface="AU Passata"/>
              </a:rPr>
              <a:t>Distinguished</a:t>
            </a:r>
            <a:r>
              <a:rPr lang="da-DK" sz="1600" b="0" dirty="0" smtClean="0">
                <a:latin typeface="AU Passata"/>
                <a:cs typeface="AU Passata"/>
              </a:rPr>
              <a:t> </a:t>
            </a:r>
            <a:r>
              <a:rPr lang="da-DK" sz="1600" b="0" dirty="0" err="1" smtClean="0">
                <a:latin typeface="AU Passata"/>
                <a:cs typeface="AU Passata"/>
              </a:rPr>
              <a:t>Lecture</a:t>
            </a:r>
            <a:r>
              <a:rPr lang="da-DK" sz="1600" b="0" dirty="0" smtClean="0">
                <a:latin typeface="AU Passata"/>
                <a:cs typeface="AU Passata"/>
              </a:rPr>
              <a:t>: Andy </a:t>
            </a:r>
            <a:r>
              <a:rPr lang="da-DK" sz="1600" b="0" dirty="0" err="1" smtClean="0">
                <a:latin typeface="AU Passata"/>
                <a:cs typeface="AU Passata"/>
              </a:rPr>
              <a:t>Yao</a:t>
            </a:r>
            <a:r>
              <a:rPr lang="da-DK" sz="1600" b="0" dirty="0" smtClean="0">
                <a:latin typeface="AU Passata"/>
                <a:cs typeface="AU Passata"/>
              </a:rPr>
              <a:t>, </a:t>
            </a:r>
            <a:r>
              <a:rPr lang="da-DK" sz="1600" b="0" dirty="0" err="1" smtClean="0">
                <a:latin typeface="AU Passata"/>
                <a:cs typeface="AU Passata"/>
              </a:rPr>
              <a:t>Tsinghua</a:t>
            </a:r>
            <a:r>
              <a:rPr lang="da-DK" sz="1600" b="0" dirty="0" smtClean="0">
                <a:latin typeface="AU Passata"/>
                <a:cs typeface="AU Passata"/>
              </a:rPr>
              <a:t> </a:t>
            </a:r>
            <a:r>
              <a:rPr lang="da-DK" sz="1600" b="0" dirty="0" err="1" smtClean="0">
                <a:latin typeface="AU Passata"/>
                <a:cs typeface="AU Passata"/>
              </a:rPr>
              <a:t>University</a:t>
            </a:r>
            <a:endParaRPr lang="da-DK" sz="1600" b="0" dirty="0" smtClean="0">
              <a:latin typeface="AU Passata"/>
              <a:cs typeface="AU Passata"/>
            </a:endParaRPr>
          </a:p>
          <a:p>
            <a:endParaRPr lang="da-DK" sz="1600" b="0" dirty="0" smtClean="0">
              <a:latin typeface="AU Passata"/>
              <a:cs typeface="AU Passata"/>
            </a:endParaRPr>
          </a:p>
          <a:p>
            <a:r>
              <a:rPr lang="da-DK" sz="1600" b="0" dirty="0" smtClean="0">
                <a:latin typeface="AU Passata"/>
                <a:cs typeface="AU Passata"/>
              </a:rPr>
              <a:t>13.15-13.30 	</a:t>
            </a:r>
            <a:r>
              <a:rPr lang="da-DK" sz="1600" b="0" dirty="0" err="1" smtClean="0">
                <a:latin typeface="AU Passata"/>
                <a:cs typeface="AU Passata"/>
              </a:rPr>
              <a:t>Welcome</a:t>
            </a:r>
            <a:r>
              <a:rPr lang="da-DK" sz="1600" b="0" dirty="0" smtClean="0">
                <a:latin typeface="AU Passata"/>
                <a:cs typeface="AU Passata"/>
              </a:rPr>
              <a:t> and the '</a:t>
            </a:r>
            <a:r>
              <a:rPr lang="da-DK" sz="1600" b="0" dirty="0" err="1" smtClean="0">
                <a:latin typeface="AU Passata"/>
                <a:cs typeface="AU Passata"/>
              </a:rPr>
              <a:t>Lecturer</a:t>
            </a:r>
            <a:r>
              <a:rPr lang="da-DK" sz="1600" b="0" dirty="0" smtClean="0">
                <a:latin typeface="AU Passata"/>
                <a:cs typeface="AU Passata"/>
              </a:rPr>
              <a:t> of the Year' </a:t>
            </a:r>
            <a:r>
              <a:rPr lang="da-DK" sz="1600" b="0" dirty="0" err="1" smtClean="0">
                <a:latin typeface="AU Passata"/>
                <a:cs typeface="AU Passata"/>
              </a:rPr>
              <a:t>award</a:t>
            </a:r>
            <a:r>
              <a:rPr lang="da-DK" sz="1600" b="0" dirty="0" smtClean="0">
                <a:latin typeface="AU Passata"/>
                <a:cs typeface="AU Passata"/>
              </a:rPr>
              <a:t> </a:t>
            </a:r>
            <a:br>
              <a:rPr lang="da-DK" sz="1600" b="0" dirty="0" smtClean="0">
                <a:latin typeface="AU Passata"/>
                <a:cs typeface="AU Passata"/>
              </a:rPr>
            </a:br>
            <a:r>
              <a:rPr lang="da-DK" sz="1600" b="0" dirty="0" smtClean="0">
                <a:latin typeface="AU Passata"/>
                <a:cs typeface="AU Passata"/>
              </a:rPr>
              <a:t>13.30-14.30 	Data-Intensive Systems (Ira </a:t>
            </a:r>
            <a:r>
              <a:rPr lang="da-DK" sz="1600" b="0" dirty="0" err="1" smtClean="0">
                <a:latin typeface="AU Passata"/>
                <a:cs typeface="AU Passata"/>
              </a:rPr>
              <a:t>Assent</a:t>
            </a:r>
            <a:r>
              <a:rPr lang="da-DK" sz="1600" b="0" dirty="0" smtClean="0">
                <a:latin typeface="AU Passata"/>
                <a:cs typeface="AU Passata"/>
              </a:rPr>
              <a:t>)</a:t>
            </a:r>
          </a:p>
          <a:p>
            <a:r>
              <a:rPr lang="da-DK" sz="1600" b="0" dirty="0" smtClean="0">
                <a:latin typeface="AU Passata"/>
                <a:cs typeface="AU Passata"/>
              </a:rPr>
              <a:t>		Computer Graphics and Image Processing (</a:t>
            </a:r>
            <a:r>
              <a:rPr lang="da-DK" sz="1600" b="0" dirty="0" err="1" smtClean="0">
                <a:latin typeface="AU Passata"/>
                <a:cs typeface="AU Passata"/>
              </a:rPr>
              <a:t>Toshiya</a:t>
            </a:r>
            <a:r>
              <a:rPr lang="da-DK" sz="1600" b="0" dirty="0" smtClean="0">
                <a:latin typeface="AU Passata"/>
                <a:cs typeface="AU Passata"/>
              </a:rPr>
              <a:t> </a:t>
            </a:r>
            <a:r>
              <a:rPr lang="da-DK" sz="1600" b="0" dirty="0" err="1" smtClean="0">
                <a:latin typeface="AU Passata"/>
                <a:cs typeface="AU Passata"/>
              </a:rPr>
              <a:t>Hachisuka</a:t>
            </a:r>
            <a:r>
              <a:rPr lang="da-DK" sz="1600" b="0" dirty="0" smtClean="0">
                <a:latin typeface="AU Passata"/>
                <a:cs typeface="AU Passata"/>
              </a:rPr>
              <a:t>)</a:t>
            </a:r>
          </a:p>
          <a:p>
            <a:r>
              <a:rPr lang="da-DK" sz="1600" b="0" dirty="0" smtClean="0">
                <a:latin typeface="AU Passata"/>
                <a:cs typeface="AU Passata"/>
              </a:rPr>
              <a:t>		</a:t>
            </a:r>
            <a:r>
              <a:rPr lang="da-DK" sz="1600" b="0" dirty="0" err="1" smtClean="0">
                <a:latin typeface="AU Passata"/>
                <a:cs typeface="AU Passata"/>
              </a:rPr>
              <a:t>Bioinformatics</a:t>
            </a:r>
            <a:r>
              <a:rPr lang="da-DK" sz="1600" b="0" dirty="0" smtClean="0">
                <a:latin typeface="AU Passata"/>
                <a:cs typeface="AU Passata"/>
              </a:rPr>
              <a:t> (Søren </a:t>
            </a:r>
            <a:r>
              <a:rPr lang="da-DK" sz="1600" b="0" dirty="0" err="1" smtClean="0">
                <a:latin typeface="AU Passata"/>
                <a:cs typeface="AU Passata"/>
              </a:rPr>
              <a:t>Besenbacher</a:t>
            </a:r>
            <a:r>
              <a:rPr lang="da-DK" sz="1600" b="0" dirty="0" smtClean="0">
                <a:latin typeface="AU Passata"/>
                <a:cs typeface="AU Passata"/>
              </a:rPr>
              <a:t>)    </a:t>
            </a:r>
          </a:p>
          <a:p>
            <a:r>
              <a:rPr lang="da-DK" sz="1600" b="0" dirty="0" smtClean="0">
                <a:latin typeface="AU Passata"/>
                <a:cs typeface="AU Passata"/>
              </a:rPr>
              <a:t>		</a:t>
            </a:r>
            <a:r>
              <a:rPr lang="da-DK" sz="1600" b="0" dirty="0" err="1" smtClean="0">
                <a:latin typeface="AU Passata"/>
                <a:cs typeface="AU Passata"/>
              </a:rPr>
              <a:t>Use</a:t>
            </a:r>
            <a:r>
              <a:rPr lang="da-DK" sz="1600" b="0" dirty="0" smtClean="0">
                <a:latin typeface="AU Passata"/>
                <a:cs typeface="AU Passata"/>
              </a:rPr>
              <a:t>, Design and Innovation (Morten </a:t>
            </a:r>
            <a:r>
              <a:rPr lang="da-DK" sz="1600" b="0" dirty="0" err="1" smtClean="0">
                <a:latin typeface="AU Passata"/>
                <a:cs typeface="AU Passata"/>
              </a:rPr>
              <a:t>Kyng</a:t>
            </a:r>
            <a:r>
              <a:rPr lang="da-DK" sz="1600" b="0" dirty="0" smtClean="0">
                <a:latin typeface="AU Passata"/>
                <a:cs typeface="AU Passata"/>
              </a:rPr>
              <a:t>)</a:t>
            </a:r>
          </a:p>
          <a:p>
            <a:r>
              <a:rPr lang="da-DK" sz="1600" b="0" dirty="0" smtClean="0">
                <a:latin typeface="AU Passata"/>
                <a:cs typeface="AU Passata"/>
              </a:rPr>
              <a:t>		</a:t>
            </a:r>
            <a:r>
              <a:rPr lang="da-DK" sz="1600" b="0" dirty="0" err="1" smtClean="0">
                <a:latin typeface="AU Passata"/>
                <a:cs typeface="AU Passata"/>
              </a:rPr>
              <a:t>Ubiquitous</a:t>
            </a:r>
            <a:r>
              <a:rPr lang="da-DK" sz="1600" b="0" dirty="0" smtClean="0">
                <a:latin typeface="AU Passata"/>
                <a:cs typeface="AU Passata"/>
              </a:rPr>
              <a:t> Computing and </a:t>
            </a:r>
            <a:r>
              <a:rPr lang="da-DK" sz="1600" b="0" dirty="0" err="1" smtClean="0">
                <a:latin typeface="AU Passata"/>
                <a:cs typeface="AU Passata"/>
              </a:rPr>
              <a:t>Interaction</a:t>
            </a:r>
            <a:r>
              <a:rPr lang="da-DK" sz="1600" b="0" dirty="0" smtClean="0">
                <a:latin typeface="AU Passata"/>
                <a:cs typeface="AU Passata"/>
              </a:rPr>
              <a:t> (Kaj Grønbæk)</a:t>
            </a:r>
          </a:p>
          <a:p>
            <a:r>
              <a:rPr lang="da-DK" sz="1600" b="0" dirty="0" smtClean="0">
                <a:latin typeface="AU Passata"/>
                <a:cs typeface="AU Passata"/>
              </a:rPr>
              <a:t>14.30-14.45 	Pause </a:t>
            </a:r>
          </a:p>
          <a:p>
            <a:r>
              <a:rPr lang="da-DK" sz="1600" b="0" dirty="0" smtClean="0">
                <a:latin typeface="AU Passata"/>
                <a:cs typeface="AU Passata"/>
              </a:rPr>
              <a:t>14.45-15.45 	Mathematical Computer Science (Peter Bro Miltersen)</a:t>
            </a:r>
          </a:p>
          <a:p>
            <a:r>
              <a:rPr lang="da-DK" sz="1600" b="0" dirty="0" smtClean="0">
                <a:latin typeface="AU Passata"/>
                <a:cs typeface="AU Passata"/>
              </a:rPr>
              <a:t>		</a:t>
            </a:r>
            <a:r>
              <a:rPr lang="da-DK" sz="1600" b="0" dirty="0" err="1" smtClean="0">
                <a:latin typeface="AU Passata"/>
                <a:cs typeface="AU Passata"/>
              </a:rPr>
              <a:t>Cryptography</a:t>
            </a:r>
            <a:r>
              <a:rPr lang="da-DK" sz="1600" b="0" dirty="0" smtClean="0">
                <a:latin typeface="AU Passata"/>
                <a:cs typeface="AU Passata"/>
              </a:rPr>
              <a:t> and Security (Claudio </a:t>
            </a:r>
            <a:r>
              <a:rPr lang="da-DK" sz="1600" b="0" dirty="0" err="1" smtClean="0">
                <a:latin typeface="AU Passata"/>
                <a:cs typeface="AU Passata"/>
              </a:rPr>
              <a:t>Orlandi</a:t>
            </a:r>
            <a:r>
              <a:rPr lang="da-DK" sz="1600" b="0" dirty="0" smtClean="0">
                <a:latin typeface="AU Passata"/>
                <a:cs typeface="AU Passata"/>
              </a:rPr>
              <a:t>)</a:t>
            </a:r>
          </a:p>
          <a:p>
            <a:r>
              <a:rPr lang="da-DK" sz="1600" b="0" dirty="0" smtClean="0">
                <a:latin typeface="AU Passata"/>
                <a:cs typeface="AU Passata"/>
              </a:rPr>
              <a:t>		</a:t>
            </a:r>
            <a:r>
              <a:rPr lang="da-DK" sz="1600" b="0" dirty="0" err="1" smtClean="0">
                <a:latin typeface="AU Passata"/>
                <a:cs typeface="AU Passata"/>
              </a:rPr>
              <a:t>Semantics</a:t>
            </a:r>
            <a:r>
              <a:rPr lang="da-DK" sz="1600" b="0" dirty="0" smtClean="0">
                <a:latin typeface="AU Passata"/>
                <a:cs typeface="AU Passata"/>
              </a:rPr>
              <a:t> and </a:t>
            </a:r>
            <a:r>
              <a:rPr lang="da-DK" sz="1600" b="0" dirty="0" err="1" smtClean="0">
                <a:latin typeface="AU Passata"/>
                <a:cs typeface="AU Passata"/>
              </a:rPr>
              <a:t>Logic</a:t>
            </a:r>
            <a:r>
              <a:rPr lang="da-DK" sz="1600" b="0" dirty="0" smtClean="0">
                <a:latin typeface="AU Passata"/>
                <a:cs typeface="AU Passata"/>
              </a:rPr>
              <a:t> (Lars Birkedal)</a:t>
            </a:r>
          </a:p>
          <a:p>
            <a:r>
              <a:rPr lang="da-DK" sz="1600" b="0" dirty="0" smtClean="0">
                <a:latin typeface="AU Passata"/>
                <a:cs typeface="AU Passata"/>
              </a:rPr>
              <a:t>		Programming Languages (Anders Møller)</a:t>
            </a:r>
          </a:p>
          <a:p>
            <a:r>
              <a:rPr lang="da-DK" sz="1600" b="0" dirty="0" smtClean="0">
                <a:latin typeface="AU Passata"/>
                <a:cs typeface="AU Passata"/>
              </a:rPr>
              <a:t>		</a:t>
            </a:r>
            <a:r>
              <a:rPr lang="da-DK" sz="1600" b="0" dirty="0" err="1" smtClean="0">
                <a:latin typeface="AU Passata"/>
                <a:cs typeface="AU Passata"/>
              </a:rPr>
              <a:t>Algorithms</a:t>
            </a:r>
            <a:r>
              <a:rPr lang="da-DK" sz="1600" b="0" dirty="0" smtClean="0">
                <a:latin typeface="AU Passata"/>
                <a:cs typeface="AU Passata"/>
              </a:rPr>
              <a:t> and Data </a:t>
            </a:r>
            <a:r>
              <a:rPr lang="da-DK" sz="1600" b="0" dirty="0" err="1" smtClean="0">
                <a:latin typeface="AU Passata"/>
                <a:cs typeface="AU Passata"/>
              </a:rPr>
              <a:t>Structures</a:t>
            </a:r>
            <a:r>
              <a:rPr lang="da-DK" sz="1600" b="0" dirty="0" smtClean="0">
                <a:latin typeface="AU Passata"/>
                <a:cs typeface="AU Passata"/>
              </a:rPr>
              <a:t> (Lars Arge)</a:t>
            </a:r>
          </a:p>
          <a:p>
            <a:endParaRPr lang="da-DK" sz="1600" b="0" dirty="0" smtClean="0">
              <a:latin typeface="AU Passata"/>
              <a:cs typeface="AU Passata"/>
            </a:endParaRPr>
          </a:p>
          <a:p>
            <a:r>
              <a:rPr lang="da-DK" sz="1600" b="0" dirty="0" smtClean="0">
                <a:latin typeface="AU Passata"/>
                <a:cs typeface="AU Passata"/>
              </a:rPr>
              <a:t>15.45-		</a:t>
            </a:r>
            <a:r>
              <a:rPr lang="da-DK" sz="1600" b="0" dirty="0" err="1" smtClean="0">
                <a:latin typeface="AU Passata"/>
                <a:cs typeface="AU Passata"/>
              </a:rPr>
              <a:t>Regnecentralen’s</a:t>
            </a:r>
            <a:r>
              <a:rPr lang="da-DK" sz="1600" b="0" dirty="0" smtClean="0">
                <a:latin typeface="AU Passata"/>
                <a:cs typeface="AU Passata"/>
              </a:rPr>
              <a:t> 1 </a:t>
            </a:r>
            <a:r>
              <a:rPr lang="da-DK" sz="1600" b="0" dirty="0" err="1" smtClean="0">
                <a:latin typeface="AU Passata"/>
                <a:cs typeface="AU Passata"/>
              </a:rPr>
              <a:t>year</a:t>
            </a:r>
            <a:r>
              <a:rPr lang="da-DK" sz="1600" b="0" dirty="0" smtClean="0">
                <a:latin typeface="AU Passata"/>
                <a:cs typeface="AU Passata"/>
              </a:rPr>
              <a:t> </a:t>
            </a:r>
            <a:r>
              <a:rPr lang="da-DK" sz="1600" b="0" dirty="0" err="1" smtClean="0">
                <a:latin typeface="AU Passata"/>
                <a:cs typeface="AU Passata"/>
              </a:rPr>
              <a:t>birthday</a:t>
            </a:r>
            <a:r>
              <a:rPr lang="da-DK" sz="1600" b="0" dirty="0" smtClean="0">
                <a:latin typeface="AU Passata"/>
                <a:cs typeface="AU Passata"/>
              </a:rPr>
              <a:t> party </a:t>
            </a:r>
            <a:endParaRPr lang="da-DK" sz="1600" b="0" dirty="0">
              <a:latin typeface="AU Passata"/>
              <a:cs typeface="AU Passat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887090"/>
            <a:ext cx="9144000" cy="947182"/>
          </a:xfrm>
          <a:prstGeom prst="rect">
            <a:avLst/>
          </a:prstGeom>
          <a:solidFill>
            <a:srgbClr val="00009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400" smtClean="0">
                <a:solidFill>
                  <a:schemeClr val="bg1"/>
                </a:solidFill>
              </a:rPr>
              <a:t>Large Auditorium, Incuba Science Park – Katrinebjerg</a:t>
            </a:r>
          </a:p>
          <a:p>
            <a:pPr algn="ctr">
              <a:lnSpc>
                <a:spcPct val="150000"/>
              </a:lnSpc>
            </a:pPr>
            <a:r>
              <a:rPr lang="da-DK" sz="2400" smtClean="0">
                <a:solidFill>
                  <a:schemeClr val="bg1"/>
                </a:solidFill>
              </a:rPr>
              <a:t>http://cs.au.dk/csd2013</a:t>
            </a:r>
            <a:endParaRPr lang="da-DK" sz="24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745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da-DK" smtClean="0"/>
              <a:t>Suffiks Træ over to Strenge</a:t>
            </a:r>
            <a:br>
              <a:rPr lang="da-DK" smtClean="0"/>
            </a:br>
            <a:r>
              <a:rPr lang="en-US" b="1" smtClean="0"/>
              <a:t> ABAB$</a:t>
            </a:r>
            <a:r>
              <a:rPr lang="en-US" b="1" baseline="-25000" smtClean="0"/>
              <a:t>0</a:t>
            </a:r>
            <a:r>
              <a:rPr lang="en-US" b="1" smtClean="0"/>
              <a:t>BABA$</a:t>
            </a:r>
            <a:r>
              <a:rPr lang="en-US" b="1" baseline="-25000" smtClean="0"/>
              <a:t>1</a:t>
            </a:r>
            <a:r>
              <a:rPr lang="en-US" b="1" smtClean="0"/>
              <a:t/>
            </a:r>
            <a:br>
              <a:rPr lang="en-US" b="1" smtClean="0"/>
            </a:br>
            <a:endParaRPr lang="en-US" smtClean="0"/>
          </a:p>
        </p:txBody>
      </p:sp>
      <p:sp>
        <p:nvSpPr>
          <p:cNvPr id="13315" name="Text Placeholder 2"/>
          <p:cNvSpPr>
            <a:spLocks noGrp="1"/>
          </p:cNvSpPr>
          <p:nvPr>
            <p:ph type="body" sz="half" idx="1"/>
          </p:nvPr>
        </p:nvSpPr>
        <p:spPr>
          <a:xfrm>
            <a:off x="7696200" y="6477000"/>
            <a:ext cx="1447800" cy="381000"/>
          </a:xfrm>
        </p:spPr>
        <p:txBody>
          <a:bodyPr/>
          <a:lstStyle/>
          <a:p>
            <a:pPr algn="r">
              <a:buFontTx/>
              <a:buNone/>
            </a:pPr>
            <a:r>
              <a:rPr lang="da-DK" sz="1500" smtClean="0"/>
              <a:t>wikipedia.org</a:t>
            </a:r>
            <a:endParaRPr lang="en-US" sz="1500" smtClean="0"/>
          </a:p>
        </p:txBody>
      </p:sp>
      <p:pic>
        <p:nvPicPr>
          <p:cNvPr id="13316" name="Picture 4" descr="C:\Users\gerth\Desktop\1000px-Suffix_tree_ABAB_BABA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0" y="2057400"/>
            <a:ext cx="3551238" cy="419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Arrow Connector 3"/>
          <p:cNvCxnSpPr>
            <a:cxnSpLocks noChangeShapeType="1"/>
          </p:cNvCxnSpPr>
          <p:nvPr/>
        </p:nvCxnSpPr>
        <p:spPr bwMode="auto">
          <a:xfrm flipV="1">
            <a:off x="2103438" y="4267200"/>
            <a:ext cx="836612" cy="685800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09600" y="4953000"/>
            <a:ext cx="2532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b="0">
                <a:solidFill>
                  <a:srgbClr val="C00000"/>
                </a:solidFill>
              </a:rPr>
              <a:t>streng 1 : position 3</a:t>
            </a:r>
          </a:p>
        </p:txBody>
      </p:sp>
      <p:cxnSp>
        <p:nvCxnSpPr>
          <p:cNvPr id="12" name="Straight Connector 11"/>
          <p:cNvCxnSpPr>
            <a:cxnSpLocks noChangeShapeType="1"/>
          </p:cNvCxnSpPr>
          <p:nvPr/>
        </p:nvCxnSpPr>
        <p:spPr bwMode="auto">
          <a:xfrm>
            <a:off x="5821363" y="1662113"/>
            <a:ext cx="914400" cy="0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3140075" y="2149475"/>
            <a:ext cx="2820988" cy="3094038"/>
            <a:chOff x="3140825" y="2150225"/>
            <a:chExt cx="2820496" cy="3093927"/>
          </a:xfrm>
        </p:grpSpPr>
        <p:sp>
          <p:nvSpPr>
            <p:cNvPr id="6" name="TextBox 5"/>
            <p:cNvSpPr txBox="1"/>
            <p:nvPr/>
          </p:nvSpPr>
          <p:spPr>
            <a:xfrm>
              <a:off x="3513823" y="4036107"/>
              <a:ext cx="601557" cy="30796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a-DK" sz="1400" dirty="0">
                  <a:solidFill>
                    <a:srgbClr val="C00000"/>
                  </a:solidFill>
                  <a:latin typeface="+mn-lt"/>
                </a:rPr>
                <a:t>$01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867773" y="4917139"/>
              <a:ext cx="601558" cy="30796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a-DK" sz="1400" dirty="0">
                  <a:solidFill>
                    <a:srgbClr val="C00000"/>
                  </a:solidFill>
                  <a:latin typeface="+mn-lt"/>
                </a:rPr>
                <a:t>$01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359763" y="4936188"/>
              <a:ext cx="601558" cy="30796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a-DK" sz="1400" dirty="0">
                  <a:solidFill>
                    <a:srgbClr val="C00000"/>
                  </a:solidFill>
                  <a:latin typeface="+mn-lt"/>
                </a:rPr>
                <a:t>$01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002638" y="4021821"/>
              <a:ext cx="601557" cy="30796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a-DK" sz="1400" dirty="0">
                  <a:solidFill>
                    <a:srgbClr val="C00000"/>
                  </a:solidFill>
                  <a:latin typeface="+mn-lt"/>
                </a:rPr>
                <a:t>$01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597896" y="3107454"/>
              <a:ext cx="599970" cy="30796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a-DK" sz="1400" dirty="0">
                  <a:solidFill>
                    <a:srgbClr val="C00000"/>
                  </a:solidFill>
                  <a:latin typeface="+mn-lt"/>
                </a:rPr>
                <a:t>$01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78884" y="2150225"/>
              <a:ext cx="599970" cy="30796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a-DK" sz="1400" dirty="0">
                  <a:solidFill>
                    <a:srgbClr val="C00000"/>
                  </a:solidFill>
                  <a:latin typeface="+mn-lt"/>
                </a:rPr>
                <a:t>$01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140825" y="3094754"/>
              <a:ext cx="601558" cy="30796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a-DK" sz="1400" dirty="0">
                  <a:solidFill>
                    <a:srgbClr val="C00000"/>
                  </a:solidFill>
                  <a:latin typeface="+mn-lt"/>
                </a:rPr>
                <a:t>$01</a:t>
              </a:r>
            </a:p>
          </p:txBody>
        </p:sp>
      </p:grp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456238" y="4876800"/>
            <a:ext cx="388937" cy="401638"/>
          </a:xfrm>
          <a:prstGeom prst="ellipse">
            <a:avLst/>
          </a:prstGeom>
          <a:noFill/>
          <a:ln w="57150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3962400" y="4867275"/>
            <a:ext cx="388938" cy="401638"/>
          </a:xfrm>
          <a:prstGeom prst="ellipse">
            <a:avLst/>
          </a:prstGeom>
          <a:noFill/>
          <a:ln w="57150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861050" y="4779963"/>
            <a:ext cx="32829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600" b="0">
                <a:solidFill>
                  <a:srgbClr val="0070C0"/>
                </a:solidFill>
              </a:rPr>
              <a:t>længste strenge der forekommer i begge input strenge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 animBg="1"/>
      <p:bldP spid="25" grpId="0" animBg="1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da-DK" b="1" smtClean="0"/>
              <a:t>Suffiks Array</a:t>
            </a:r>
            <a:endParaRPr lang="en-US" b="1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90800" y="1295400"/>
            <a:ext cx="4038600" cy="91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sz="2800" smtClean="0"/>
              <a:t>            1 2 3 4 5 6 7 8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da-DK" sz="2800" smtClean="0"/>
              <a:t>tekst</a:t>
            </a:r>
            <a:r>
              <a:rPr lang="da-DK" sz="2800" i="1" smtClean="0"/>
              <a:t> = a b a a b a a b</a:t>
            </a:r>
            <a:endParaRPr lang="en-US" sz="2800" i="1" smtClean="0"/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1600200" y="2590800"/>
            <a:ext cx="25908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da-DK" sz="2400"/>
              <a:t>Suffikser </a:t>
            </a:r>
          </a:p>
          <a:p>
            <a:pPr marL="342900" indent="-342900">
              <a:lnSpc>
                <a:spcPct val="90000"/>
              </a:lnSpc>
            </a:pPr>
            <a:r>
              <a:rPr lang="da-DK" sz="2400" b="0"/>
              <a:t>1</a:t>
            </a:r>
            <a:r>
              <a:rPr lang="da-DK" sz="2400" b="0" i="1"/>
              <a:t>   a b a a b a a b</a:t>
            </a:r>
            <a:endParaRPr lang="en-US" sz="2400" b="0" i="1"/>
          </a:p>
          <a:p>
            <a:pPr marL="342900" indent="-342900">
              <a:lnSpc>
                <a:spcPct val="90000"/>
              </a:lnSpc>
            </a:pPr>
            <a:r>
              <a:rPr lang="da-DK" sz="2400" b="0"/>
              <a:t>2</a:t>
            </a:r>
            <a:r>
              <a:rPr lang="da-DK" sz="2400" b="0" i="1"/>
              <a:t>   b a a b a a b</a:t>
            </a:r>
            <a:endParaRPr lang="en-US" sz="2400" b="0" i="1"/>
          </a:p>
          <a:p>
            <a:pPr marL="342900" indent="-342900">
              <a:lnSpc>
                <a:spcPct val="90000"/>
              </a:lnSpc>
            </a:pPr>
            <a:r>
              <a:rPr lang="da-DK" sz="2400" b="0"/>
              <a:t>3   </a:t>
            </a:r>
            <a:r>
              <a:rPr lang="da-DK" sz="2400" b="0" i="1"/>
              <a:t>a a b a a b</a:t>
            </a:r>
            <a:endParaRPr lang="en-US" sz="2400" b="0" i="1"/>
          </a:p>
          <a:p>
            <a:pPr marL="342900" indent="-342900">
              <a:lnSpc>
                <a:spcPct val="90000"/>
              </a:lnSpc>
            </a:pPr>
            <a:r>
              <a:rPr lang="da-DK" sz="2400" b="0"/>
              <a:t>4   </a:t>
            </a:r>
            <a:r>
              <a:rPr lang="da-DK" sz="2400" b="0" i="1"/>
              <a:t>a b a a b</a:t>
            </a:r>
            <a:endParaRPr lang="en-US" sz="2400" b="0" i="1"/>
          </a:p>
          <a:p>
            <a:pPr marL="342900" indent="-342900">
              <a:lnSpc>
                <a:spcPct val="90000"/>
              </a:lnSpc>
            </a:pPr>
            <a:r>
              <a:rPr lang="da-DK" sz="2400" b="0"/>
              <a:t>5   </a:t>
            </a:r>
            <a:r>
              <a:rPr lang="da-DK" sz="2400" b="0" i="1"/>
              <a:t>b a a b</a:t>
            </a:r>
            <a:endParaRPr lang="en-US" sz="2400" b="0" i="1"/>
          </a:p>
          <a:p>
            <a:pPr marL="342900" indent="-342900">
              <a:lnSpc>
                <a:spcPct val="90000"/>
              </a:lnSpc>
            </a:pPr>
            <a:r>
              <a:rPr lang="da-DK" sz="2400" b="0"/>
              <a:t>6   </a:t>
            </a:r>
            <a:r>
              <a:rPr lang="da-DK" sz="2400" b="0" i="1"/>
              <a:t>a a b</a:t>
            </a:r>
          </a:p>
          <a:p>
            <a:pPr marL="342900" indent="-342900">
              <a:lnSpc>
                <a:spcPct val="90000"/>
              </a:lnSpc>
            </a:pPr>
            <a:r>
              <a:rPr lang="da-DK" sz="2400" b="0"/>
              <a:t>7   </a:t>
            </a:r>
            <a:r>
              <a:rPr lang="da-DK" sz="2400" b="0" i="1"/>
              <a:t>a b</a:t>
            </a:r>
            <a:endParaRPr lang="en-US" sz="2400" b="0" i="1"/>
          </a:p>
          <a:p>
            <a:pPr marL="342900" indent="-342900">
              <a:lnSpc>
                <a:spcPct val="90000"/>
              </a:lnSpc>
            </a:pPr>
            <a:r>
              <a:rPr lang="da-DK" sz="2400" b="0"/>
              <a:t>8   </a:t>
            </a:r>
            <a:r>
              <a:rPr lang="da-DK" sz="2400" b="0" i="1"/>
              <a:t>b</a:t>
            </a:r>
            <a:endParaRPr lang="en-US" sz="2400" b="0"/>
          </a:p>
          <a:p>
            <a:pPr marL="342900" indent="-342900">
              <a:lnSpc>
                <a:spcPct val="90000"/>
              </a:lnSpc>
            </a:pPr>
            <a:endParaRPr lang="da-DK" sz="2400" b="0" i="1"/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5334000" y="2590800"/>
            <a:ext cx="33528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da-DK" sz="2400"/>
              <a:t>Sorterede suffikser </a:t>
            </a:r>
          </a:p>
          <a:p>
            <a:pPr marL="342900" indent="-342900">
              <a:lnSpc>
                <a:spcPct val="90000"/>
              </a:lnSpc>
            </a:pPr>
            <a:r>
              <a:rPr lang="da-DK" sz="2400" b="0"/>
              <a:t>6   </a:t>
            </a:r>
            <a:r>
              <a:rPr lang="da-DK" sz="2400" b="0" i="1"/>
              <a:t>a a b</a:t>
            </a:r>
          </a:p>
          <a:p>
            <a:pPr marL="342900" indent="-342900">
              <a:lnSpc>
                <a:spcPct val="90000"/>
              </a:lnSpc>
            </a:pPr>
            <a:r>
              <a:rPr lang="da-DK" sz="2400" b="0"/>
              <a:t>3   </a:t>
            </a:r>
            <a:r>
              <a:rPr lang="da-DK" sz="2400" b="0" i="1"/>
              <a:t>a a b a a b</a:t>
            </a:r>
            <a:endParaRPr lang="en-US" sz="2400" b="0" i="1"/>
          </a:p>
          <a:p>
            <a:pPr marL="342900" indent="-342900">
              <a:lnSpc>
                <a:spcPct val="90000"/>
              </a:lnSpc>
            </a:pPr>
            <a:r>
              <a:rPr lang="da-DK" sz="2400" b="0"/>
              <a:t>7   </a:t>
            </a:r>
            <a:r>
              <a:rPr lang="da-DK" sz="2400" b="0" i="1"/>
              <a:t>a b</a:t>
            </a:r>
            <a:endParaRPr lang="en-US" sz="2400" b="0" i="1"/>
          </a:p>
          <a:p>
            <a:pPr marL="342900" indent="-342900">
              <a:lnSpc>
                <a:spcPct val="90000"/>
              </a:lnSpc>
            </a:pPr>
            <a:r>
              <a:rPr lang="da-DK" sz="2400" b="0"/>
              <a:t>4   </a:t>
            </a:r>
            <a:r>
              <a:rPr lang="da-DK" sz="2400" b="0" i="1"/>
              <a:t>a b a a b</a:t>
            </a:r>
            <a:endParaRPr lang="en-US" sz="2400" b="0" i="1"/>
          </a:p>
          <a:p>
            <a:pPr marL="342900" indent="-342900">
              <a:lnSpc>
                <a:spcPct val="90000"/>
              </a:lnSpc>
            </a:pPr>
            <a:r>
              <a:rPr lang="da-DK" sz="2400" b="0"/>
              <a:t>1</a:t>
            </a:r>
            <a:r>
              <a:rPr lang="da-DK" sz="2400" b="0" i="1"/>
              <a:t>   a b a a b a a b</a:t>
            </a:r>
            <a:endParaRPr lang="en-US" sz="2400" b="0" i="1"/>
          </a:p>
          <a:p>
            <a:pPr marL="342900" indent="-342900">
              <a:lnSpc>
                <a:spcPct val="90000"/>
              </a:lnSpc>
            </a:pPr>
            <a:r>
              <a:rPr lang="da-DK" sz="2400" b="0"/>
              <a:t>8   </a:t>
            </a:r>
            <a:r>
              <a:rPr lang="da-DK" sz="2400" b="0" i="1"/>
              <a:t>b</a:t>
            </a:r>
            <a:endParaRPr lang="en-US" sz="2400" b="0"/>
          </a:p>
          <a:p>
            <a:pPr marL="342900" indent="-342900">
              <a:lnSpc>
                <a:spcPct val="90000"/>
              </a:lnSpc>
            </a:pPr>
            <a:r>
              <a:rPr lang="da-DK" sz="2400" b="0"/>
              <a:t>5   </a:t>
            </a:r>
            <a:r>
              <a:rPr lang="da-DK" sz="2400" b="0" i="1"/>
              <a:t>b a a b</a:t>
            </a:r>
            <a:endParaRPr lang="en-US" sz="2400" b="0" i="1"/>
          </a:p>
          <a:p>
            <a:pPr marL="342900" indent="-342900">
              <a:lnSpc>
                <a:spcPct val="90000"/>
              </a:lnSpc>
            </a:pPr>
            <a:r>
              <a:rPr lang="da-DK" sz="2400" b="0"/>
              <a:t>2</a:t>
            </a:r>
            <a:r>
              <a:rPr lang="da-DK" sz="2400" b="0" i="1"/>
              <a:t>   b a a b a a b</a:t>
            </a:r>
            <a:endParaRPr lang="en-US" sz="2400" b="0" i="1"/>
          </a:p>
          <a:p>
            <a:pPr marL="342900" indent="-342900">
              <a:lnSpc>
                <a:spcPct val="90000"/>
              </a:lnSpc>
            </a:pPr>
            <a:endParaRPr lang="da-DK" sz="2400" b="0" i="1"/>
          </a:p>
        </p:txBody>
      </p:sp>
      <p:graphicFrame>
        <p:nvGraphicFramePr>
          <p:cNvPr id="127007" name="Group 31"/>
          <p:cNvGraphicFramePr>
            <a:graphicFrameLocks noGrp="1"/>
          </p:cNvGraphicFramePr>
          <p:nvPr>
            <p:ph sz="half" idx="2"/>
          </p:nvPr>
        </p:nvGraphicFramePr>
        <p:xfrm>
          <a:off x="2743200" y="6035675"/>
          <a:ext cx="4038600" cy="517880"/>
        </p:xfrm>
        <a:graphic>
          <a:graphicData uri="http://schemas.openxmlformats.org/drawingml/2006/table">
            <a:tbl>
              <a:tblPr/>
              <a:tblGrid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80" marB="455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80" marB="45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80" marB="45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80" marB="45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80" marB="45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80" marB="45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80" marB="45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80" marB="45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14362" name="Rectangle 6"/>
          <p:cNvSpPr>
            <a:spLocks noChangeArrowheads="1"/>
          </p:cNvSpPr>
          <p:nvPr/>
        </p:nvSpPr>
        <p:spPr bwMode="auto">
          <a:xfrm>
            <a:off x="3124200" y="5638800"/>
            <a:ext cx="3352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lnSpc>
                <a:spcPct val="90000"/>
              </a:lnSpc>
            </a:pPr>
            <a:r>
              <a:rPr lang="da-DK" sz="2400"/>
              <a:t>Suffix array</a:t>
            </a:r>
          </a:p>
        </p:txBody>
      </p:sp>
      <p:sp>
        <p:nvSpPr>
          <p:cNvPr id="14363" name="Rectangle 29"/>
          <p:cNvSpPr>
            <a:spLocks noChangeArrowheads="1"/>
          </p:cNvSpPr>
          <p:nvPr/>
        </p:nvSpPr>
        <p:spPr bwMode="auto">
          <a:xfrm>
            <a:off x="5359400" y="2946400"/>
            <a:ext cx="304800" cy="2667000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4364" name="Right Arrow 34"/>
          <p:cNvSpPr>
            <a:spLocks noChangeArrowheads="1"/>
          </p:cNvSpPr>
          <p:nvPr/>
        </p:nvSpPr>
        <p:spPr bwMode="auto">
          <a:xfrm rot="7380000">
            <a:off x="4844257" y="5179219"/>
            <a:ext cx="474662" cy="215900"/>
          </a:xfrm>
          <a:prstGeom prst="rightArrow">
            <a:avLst>
              <a:gd name="adj1" fmla="val 50000"/>
              <a:gd name="adj2" fmla="val 5005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4365" name="TextBox 9"/>
          <p:cNvSpPr txBox="1">
            <a:spLocks noChangeArrowheads="1"/>
          </p:cNvSpPr>
          <p:nvPr/>
        </p:nvSpPr>
        <p:spPr bwMode="auto">
          <a:xfrm>
            <a:off x="1600200" y="6029325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l-GR" sz="2800" b="0">
                <a:latin typeface="Times New Roman" pitchFamily="18" charset="0"/>
                <a:cs typeface="Times New Roman" pitchFamily="18" charset="0"/>
              </a:rPr>
              <a:t>σ</a:t>
            </a:r>
            <a:endParaRPr lang="da-DK" sz="2800" b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da-DK" sz="4000" b="1" smtClean="0"/>
              <a:t>Algorithm SANaïve [Smyth, s.151]</a:t>
            </a:r>
            <a:endParaRPr lang="en-US" sz="4000" b="1" smtClean="0"/>
          </a:p>
        </p:txBody>
      </p:sp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066800"/>
            <a:ext cx="7162800" cy="539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3336925" y="1725613"/>
            <a:ext cx="271463" cy="5857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a-DK" sz="32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3200" b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4572000" y="1725613"/>
            <a:ext cx="914400" cy="5857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a-DK" sz="3200" b="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+1</a:t>
            </a:r>
            <a:endParaRPr lang="en-US" sz="3200" b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0" name="Text Box 8"/>
          <p:cNvSpPr txBox="1">
            <a:spLocks noChangeArrowheads="1"/>
          </p:cNvSpPr>
          <p:nvPr/>
        </p:nvSpPr>
        <p:spPr bwMode="auto">
          <a:xfrm>
            <a:off x="2886075" y="5875338"/>
            <a:ext cx="609600" cy="5857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a-DK" sz="3200" b="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da-DK" sz="32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endParaRPr lang="en-US" sz="3200" b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da-DK" sz="4000" b="1" smtClean="0"/>
              <a:t>Algorithm SASimple [Smyth, s.151]</a:t>
            </a:r>
            <a:endParaRPr lang="en-US" sz="4000" b="1" smtClean="0"/>
          </a:p>
        </p:txBody>
      </p:sp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6063" y="1025525"/>
            <a:ext cx="6353175" cy="583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3065463" y="1519238"/>
            <a:ext cx="287337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a-DK" sz="24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 b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4173538" y="1519238"/>
            <a:ext cx="666750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a-DK" sz="2400" b="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+1</a:t>
            </a:r>
            <a:endParaRPr lang="en-US" sz="2400" b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2811463" y="6413500"/>
            <a:ext cx="457200" cy="4603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a-DK" sz="2400" b="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da-DK" sz="24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endParaRPr lang="en-US" sz="2400" b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da-DK" b="1" smtClean="0"/>
              <a:t>SAComplex (</a:t>
            </a:r>
            <a:r>
              <a:rPr lang="da-DK" b="1" i="1" smtClean="0"/>
              <a:t>P</a:t>
            </a:r>
            <a:r>
              <a:rPr lang="da-DK" b="1" i="1" baseline="-25000" smtClean="0"/>
              <a:t>L </a:t>
            </a:r>
            <a:r>
              <a:rPr lang="da-DK" b="1" i="1" smtClean="0">
                <a:cs typeface="Arial" charset="0"/>
              </a:rPr>
              <a:t>≥ P</a:t>
            </a:r>
            <a:r>
              <a:rPr lang="da-DK" b="1" i="1" baseline="-25000" smtClean="0">
                <a:cs typeface="Arial" charset="0"/>
              </a:rPr>
              <a:t>R</a:t>
            </a:r>
            <a:r>
              <a:rPr lang="da-DK" b="1" smtClean="0">
                <a:cs typeface="Arial" charset="0"/>
              </a:rPr>
              <a:t>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4038600"/>
            <a:ext cx="7467600" cy="2819400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1346200" algn="l"/>
                <a:tab pos="1703388" algn="l"/>
              </a:tabLst>
            </a:pP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2400" i="1" baseline="-25000" dirty="0" smtClean="0">
                <a:latin typeface="Times New Roman" pitchFamily="18" charset="0"/>
                <a:cs typeface="Times New Roman" pitchFamily="18" charset="0"/>
              </a:rPr>
              <a:t>LM 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&lt; P</a:t>
            </a:r>
            <a:r>
              <a:rPr lang="da-DK" sz="2400" i="1" baseline="-25000" dirty="0" smtClean="0"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:	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←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2400" i="1" baseline="-2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←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2400" i="1" baseline="-25000" dirty="0" smtClean="0">
                <a:latin typeface="Times New Roman" pitchFamily="18" charset="0"/>
                <a:cs typeface="Times New Roman" pitchFamily="18" charset="0"/>
              </a:rPr>
              <a:t>LM</a:t>
            </a:r>
          </a:p>
          <a:p>
            <a:pPr marL="0" indent="0" eaLnBrk="1" hangingPunct="1">
              <a:buFontTx/>
              <a:buNone/>
              <a:tabLst>
                <a:tab pos="1346200" algn="l"/>
                <a:tab pos="1703388" algn="l"/>
              </a:tabLst>
            </a:pP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2400" i="1" baseline="-25000" dirty="0" smtClean="0">
                <a:latin typeface="Times New Roman" pitchFamily="18" charset="0"/>
                <a:cs typeface="Times New Roman" pitchFamily="18" charset="0"/>
              </a:rPr>
              <a:t>LM 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&gt; P</a:t>
            </a:r>
            <a:r>
              <a:rPr lang="da-DK" sz="2400" i="1" baseline="-25000" dirty="0" smtClean="0"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:	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←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</a:p>
          <a:p>
            <a:pPr marL="0" indent="0" eaLnBrk="1" hangingPunct="1">
              <a:buFontTx/>
              <a:buNone/>
              <a:tabLst>
                <a:tab pos="1346200" algn="l"/>
                <a:tab pos="1703388" algn="l"/>
              </a:tabLst>
            </a:pP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2400" i="1" baseline="-25000" dirty="0" smtClean="0">
                <a:latin typeface="Times New Roman" pitchFamily="18" charset="0"/>
                <a:cs typeface="Times New Roman" pitchFamily="18" charset="0"/>
              </a:rPr>
              <a:t>LM 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= P</a:t>
            </a:r>
            <a:r>
              <a:rPr lang="da-DK" sz="2400" i="1" baseline="-25000" dirty="0" smtClean="0"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:	</a:t>
            </a:r>
            <a:r>
              <a:rPr lang="da-DK" sz="2400" b="1" dirty="0" smtClean="0">
                <a:cs typeface="Arial" charset="0"/>
              </a:rPr>
              <a:t>Start sammenligning på position 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2400" i="1" baseline="-25000" dirty="0" smtClean="0">
                <a:latin typeface="Times New Roman" pitchFamily="18" charset="0"/>
                <a:cs typeface="Times New Roman" pitchFamily="18" charset="0"/>
              </a:rPr>
              <a:t>LM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+1</a:t>
            </a:r>
          </a:p>
          <a:p>
            <a:pPr marL="0" indent="0" eaLnBrk="1" hangingPunct="1">
              <a:buFontTx/>
              <a:buNone/>
              <a:tabLst>
                <a:tab pos="1346200" algn="l"/>
                <a:tab pos="1703388" algn="l"/>
              </a:tabLst>
            </a:pPr>
            <a:r>
              <a:rPr lang="da-DK" sz="2400" b="1" dirty="0" smtClean="0">
                <a:cs typeface="Arial" charset="0"/>
              </a:rPr>
              <a:t>	Lad 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2400" b="1" dirty="0" smtClean="0">
                <a:cs typeface="Arial" charset="0"/>
              </a:rPr>
              <a:t> være første forskellige position:</a:t>
            </a:r>
          </a:p>
          <a:p>
            <a:pPr marL="0" indent="0" eaLnBrk="1" hangingPunct="1">
              <a:buFontTx/>
              <a:buNone/>
              <a:tabLst>
                <a:tab pos="1346200" algn="l"/>
                <a:tab pos="1703388" algn="l"/>
              </a:tabLst>
            </a:pPr>
            <a:r>
              <a:rPr lang="da-DK" sz="2400" b="1" dirty="0" smtClean="0">
                <a:cs typeface="Arial" charset="0"/>
              </a:rPr>
              <a:t>			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] &lt;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][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] :   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←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2400" i="1" baseline="-2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←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-1</a:t>
            </a:r>
            <a:endParaRPr lang="el-GR" sz="2400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  <a:tabLst>
                <a:tab pos="1346200" algn="l"/>
                <a:tab pos="1703388" algn="l"/>
              </a:tabLst>
            </a:pP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			u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] &gt;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][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] :   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←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2400" i="1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←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p-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da-DK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4"/>
          <a:stretch>
            <a:fillRect/>
          </a:stretch>
        </p:blipFill>
        <p:spPr bwMode="auto">
          <a:xfrm>
            <a:off x="228600" y="990600"/>
            <a:ext cx="8686800" cy="299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Oval 4"/>
          <p:cNvSpPr>
            <a:spLocks noChangeArrowheads="1"/>
          </p:cNvSpPr>
          <p:nvPr/>
        </p:nvSpPr>
        <p:spPr bwMode="auto">
          <a:xfrm>
            <a:off x="1447800" y="4038600"/>
            <a:ext cx="762000" cy="5334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cxnSp>
        <p:nvCxnSpPr>
          <p:cNvPr id="18438" name="Straight Arrow Connector 6"/>
          <p:cNvCxnSpPr>
            <a:cxnSpLocks noChangeShapeType="1"/>
            <a:endCxn id="18437" idx="3"/>
          </p:cNvCxnSpPr>
          <p:nvPr/>
        </p:nvCxnSpPr>
        <p:spPr bwMode="auto">
          <a:xfrm rot="5400000" flipH="1" flipV="1">
            <a:off x="626269" y="4553744"/>
            <a:ext cx="992187" cy="873125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39" name="TextBox 8"/>
          <p:cNvSpPr txBox="1">
            <a:spLocks noChangeArrowheads="1"/>
          </p:cNvSpPr>
          <p:nvPr/>
        </p:nvSpPr>
        <p:spPr bwMode="auto">
          <a:xfrm>
            <a:off x="0" y="5408613"/>
            <a:ext cx="1752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b="0">
                <a:solidFill>
                  <a:srgbClr val="FF0000"/>
                </a:solidFill>
              </a:rPr>
              <a:t>præberegnet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Binært træ over intervaller</a:t>
            </a:r>
            <a:endParaRPr lang="en-US" b="1" smtClean="0"/>
          </a:p>
        </p:txBody>
      </p:sp>
      <p:pic>
        <p:nvPicPr>
          <p:cNvPr id="19459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17625" y="2143125"/>
            <a:ext cx="6507163" cy="3438525"/>
          </a:xfrm>
          <a:noFill/>
        </p:spPr>
      </p:pic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3692525" y="6110288"/>
            <a:ext cx="1758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b="0"/>
              <a:t>Mihai Pătraşcu</a:t>
            </a:r>
            <a:r>
              <a:rPr lang="en-US"/>
              <a:t>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Søgninger i et Suffiks Array</a:t>
            </a:r>
            <a:endParaRPr lang="en-US" b="1" smtClean="0"/>
          </a:p>
        </p:txBody>
      </p:sp>
      <p:pic>
        <p:nvPicPr>
          <p:cNvPr id="20483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19300" y="2362200"/>
            <a:ext cx="5105400" cy="2392363"/>
          </a:xfrm>
          <a:noFill/>
        </p:spPr>
      </p:pic>
      <p:sp>
        <p:nvSpPr>
          <p:cNvPr id="20484" name="Text Box 6"/>
          <p:cNvSpPr txBox="1">
            <a:spLocks noChangeArrowheads="1"/>
          </p:cNvSpPr>
          <p:nvPr/>
        </p:nvSpPr>
        <p:spPr bwMode="auto">
          <a:xfrm>
            <a:off x="0" y="6019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a-DK" sz="24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/>
              <a:t> = tekst længde, </a:t>
            </a:r>
            <a:r>
              <a:rPr lang="da-DK" sz="24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da-DK" sz="2400"/>
              <a:t> = mønster længde, </a:t>
            </a:r>
            <a:r>
              <a:rPr lang="da-DK" sz="24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da-DK" sz="2400"/>
              <a:t> = antal forekomster</a:t>
            </a:r>
            <a:endParaRPr lang="en-US" sz="24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438400"/>
            <a:ext cx="9144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a-DK" sz="4000" kern="0" dirty="0">
                <a:latin typeface="+mj-lt"/>
                <a:ea typeface="+mj-ea"/>
                <a:cs typeface="+mj-cs"/>
              </a:rPr>
              <a:t>Algoritmer og Datastrukturer 2</a:t>
            </a:r>
          </a:p>
          <a:p>
            <a:pPr algn="ctr">
              <a:defRPr/>
            </a:pPr>
            <a:endParaRPr lang="da-DK" sz="2400" kern="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da-DK" sz="2400" kern="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da-DK" sz="2400" kern="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da-DK" sz="2400" kern="0" dirty="0">
              <a:latin typeface="+mj-lt"/>
              <a:ea typeface="+mj-ea"/>
              <a:cs typeface="+mj-cs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0" y="3565525"/>
            <a:ext cx="9144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/>
              <a:t>Gerth Stølting Brodal</a:t>
            </a:r>
          </a:p>
          <a:p>
            <a:pPr algn="ctr" eaLnBrk="1" hangingPunct="1"/>
            <a:endParaRPr lang="da-DK" sz="2400"/>
          </a:p>
          <a:p>
            <a:pPr algn="ctr" eaLnBrk="1" hangingPunct="1"/>
            <a:r>
              <a:rPr lang="en-US"/>
              <a:t>Suffiks træer [GT, kapitel 9.2], Suffiks arrays [Smyth, kapitel 5.3.2]</a:t>
            </a:r>
            <a:endParaRPr lang="da-DK"/>
          </a:p>
        </p:txBody>
      </p:sp>
      <p:pic>
        <p:nvPicPr>
          <p:cNvPr id="3076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791200"/>
            <a:ext cx="23622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a-DK" b="1" dirty="0" smtClean="0"/>
              <a:t>Trier</a:t>
            </a:r>
            <a:br>
              <a:rPr lang="da-DK" b="1" dirty="0" smtClean="0"/>
            </a:br>
            <a:r>
              <a:rPr lang="da-DK" sz="2400" dirty="0" smtClean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da-DK" sz="2400" dirty="0" err="1" smtClean="0">
                <a:solidFill>
                  <a:schemeClr val="bg1">
                    <a:lumMod val="75000"/>
                  </a:schemeClr>
                </a:solidFill>
              </a:rPr>
              <a:t>text</a:t>
            </a:r>
            <a:r>
              <a:rPr lang="da-DK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a-DK" sz="2400" dirty="0" err="1" smtClean="0">
                <a:solidFill>
                  <a:schemeClr val="bg1">
                    <a:lumMod val="75000"/>
                  </a:schemeClr>
                </a:solidFill>
              </a:rPr>
              <a:t>re</a:t>
            </a:r>
            <a:r>
              <a:rPr lang="da-DK" sz="2400" b="1" dirty="0" err="1" smtClean="0"/>
              <a:t>trie</a:t>
            </a:r>
            <a:r>
              <a:rPr lang="da-DK" sz="2400" dirty="0" err="1" smtClean="0">
                <a:solidFill>
                  <a:schemeClr val="bg1">
                    <a:lumMod val="75000"/>
                  </a:schemeClr>
                </a:solidFill>
              </a:rPr>
              <a:t>val</a:t>
            </a:r>
            <a:r>
              <a:rPr lang="da-DK" sz="2400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  <a:endParaRPr lang="en-US" sz="2400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409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20913"/>
            <a:ext cx="6545263" cy="306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533400" y="2568575"/>
            <a:ext cx="20574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bear</a:t>
            </a:r>
          </a:p>
          <a:p>
            <a:pPr eaLnBrk="1" hangingPunct="1"/>
            <a:r>
              <a:rPr lang="da-DK"/>
              <a:t>bell</a:t>
            </a:r>
          </a:p>
          <a:p>
            <a:pPr eaLnBrk="1" hangingPunct="1"/>
            <a:r>
              <a:rPr lang="da-DK"/>
              <a:t>bid</a:t>
            </a:r>
          </a:p>
          <a:p>
            <a:pPr eaLnBrk="1" hangingPunct="1"/>
            <a:r>
              <a:rPr lang="da-DK"/>
              <a:t>bull</a:t>
            </a:r>
          </a:p>
          <a:p>
            <a:pPr eaLnBrk="1" hangingPunct="1"/>
            <a:r>
              <a:rPr lang="da-DK"/>
              <a:t>buy</a:t>
            </a:r>
          </a:p>
          <a:p>
            <a:pPr eaLnBrk="1" hangingPunct="1"/>
            <a:r>
              <a:rPr lang="da-DK"/>
              <a:t>sell</a:t>
            </a:r>
          </a:p>
          <a:p>
            <a:pPr eaLnBrk="1" hangingPunct="1"/>
            <a:r>
              <a:rPr lang="da-DK"/>
              <a:t>stock</a:t>
            </a:r>
          </a:p>
          <a:p>
            <a:pPr eaLnBrk="1" hangingPunct="1"/>
            <a:r>
              <a:rPr lang="da-DK"/>
              <a:t>stop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705600" y="5709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000" dirty="0" err="1" smtClean="0">
                <a:solidFill>
                  <a:schemeClr val="bg1">
                    <a:lumMod val="75000"/>
                  </a:schemeClr>
                </a:solidFill>
              </a:rPr>
              <a:t>Fredkin</a:t>
            </a:r>
            <a:r>
              <a:rPr lang="da-DK" sz="2000" dirty="0" smtClean="0">
                <a:solidFill>
                  <a:schemeClr val="bg1">
                    <a:lumMod val="75000"/>
                  </a:schemeClr>
                </a:solidFill>
              </a:rPr>
              <a:t> 1960</a:t>
            </a:r>
            <a:endParaRPr lang="da-DK" sz="20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Præfiks-fri ?</a:t>
            </a:r>
            <a:endParaRPr lang="en-US" b="1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62000" y="3263900"/>
            <a:ext cx="20574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2800"/>
              <a:t>kan</a:t>
            </a:r>
          </a:p>
          <a:p>
            <a:pPr eaLnBrk="1" hangingPunct="1"/>
            <a:r>
              <a:rPr lang="da-DK" sz="2800"/>
              <a:t>kat</a:t>
            </a:r>
          </a:p>
          <a:p>
            <a:pPr eaLnBrk="1" hangingPunct="1"/>
            <a:r>
              <a:rPr lang="da-DK" sz="2800"/>
              <a:t>katrine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800600" y="3276600"/>
            <a:ext cx="20574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2800"/>
              <a:t>kan</a:t>
            </a:r>
            <a:r>
              <a:rPr lang="da-DK" sz="2800">
                <a:solidFill>
                  <a:srgbClr val="C00000"/>
                </a:solidFill>
              </a:rPr>
              <a:t>$</a:t>
            </a:r>
          </a:p>
          <a:p>
            <a:pPr eaLnBrk="1" hangingPunct="1"/>
            <a:r>
              <a:rPr lang="da-DK" sz="2800"/>
              <a:t>kat</a:t>
            </a:r>
            <a:r>
              <a:rPr lang="da-DK" sz="2800">
                <a:solidFill>
                  <a:srgbClr val="C00000"/>
                </a:solidFill>
              </a:rPr>
              <a:t>$</a:t>
            </a:r>
          </a:p>
          <a:p>
            <a:pPr eaLnBrk="1" hangingPunct="1"/>
            <a:r>
              <a:rPr lang="da-DK" sz="2800"/>
              <a:t>katrine</a:t>
            </a:r>
            <a:r>
              <a:rPr lang="da-DK" sz="2800">
                <a:solidFill>
                  <a:srgbClr val="C00000"/>
                </a:solidFill>
              </a:rPr>
              <a:t>$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362200" y="1295400"/>
            <a:ext cx="990600" cy="4800600"/>
            <a:chOff x="2362200" y="1295400"/>
            <a:chExt cx="990600" cy="4800600"/>
          </a:xfrm>
        </p:grpSpPr>
        <p:cxnSp>
          <p:nvCxnSpPr>
            <p:cNvPr id="5144" name="Straight Connector 19"/>
            <p:cNvCxnSpPr>
              <a:cxnSpLocks noChangeShapeType="1"/>
              <a:stCxn id="5154" idx="4"/>
            </p:cNvCxnSpPr>
            <p:nvPr/>
          </p:nvCxnSpPr>
          <p:spPr bwMode="auto">
            <a:xfrm rot="5400000">
              <a:off x="502085" y="3695879"/>
              <a:ext cx="408023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45" name="Oval 4"/>
            <p:cNvSpPr>
              <a:spLocks noChangeArrowheads="1"/>
            </p:cNvSpPr>
            <p:nvPr/>
          </p:nvSpPr>
          <p:spPr bwMode="auto">
            <a:xfrm>
              <a:off x="2362200" y="1925951"/>
              <a:ext cx="360000" cy="360004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da-DK"/>
                <a:t>k</a:t>
              </a:r>
              <a:endParaRPr lang="en-US"/>
            </a:p>
          </p:txBody>
        </p:sp>
        <p:sp>
          <p:nvSpPr>
            <p:cNvPr id="5146" name="Oval 6"/>
            <p:cNvSpPr>
              <a:spLocks noChangeArrowheads="1"/>
            </p:cNvSpPr>
            <p:nvPr/>
          </p:nvSpPr>
          <p:spPr bwMode="auto">
            <a:xfrm>
              <a:off x="2362200" y="2560959"/>
              <a:ext cx="360000" cy="360004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da-DK"/>
                <a:t>a</a:t>
              </a:r>
              <a:endParaRPr lang="en-US"/>
            </a:p>
          </p:txBody>
        </p:sp>
        <p:sp>
          <p:nvSpPr>
            <p:cNvPr id="5147" name="Oval 8"/>
            <p:cNvSpPr>
              <a:spLocks noChangeArrowheads="1"/>
            </p:cNvSpPr>
            <p:nvPr/>
          </p:nvSpPr>
          <p:spPr bwMode="auto">
            <a:xfrm>
              <a:off x="2362200" y="3830973"/>
              <a:ext cx="360000" cy="360004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da-DK"/>
                <a:t>r</a:t>
              </a:r>
              <a:endParaRPr lang="en-US"/>
            </a:p>
          </p:txBody>
        </p:sp>
        <p:sp>
          <p:nvSpPr>
            <p:cNvPr id="5148" name="Oval 9"/>
            <p:cNvSpPr>
              <a:spLocks noChangeArrowheads="1"/>
            </p:cNvSpPr>
            <p:nvPr/>
          </p:nvSpPr>
          <p:spPr bwMode="auto">
            <a:xfrm>
              <a:off x="2362200" y="4465981"/>
              <a:ext cx="360000" cy="360004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da-DK"/>
                <a:t>i</a:t>
              </a:r>
              <a:endParaRPr lang="en-US"/>
            </a:p>
          </p:txBody>
        </p:sp>
        <p:sp>
          <p:nvSpPr>
            <p:cNvPr id="5149" name="Oval 10"/>
            <p:cNvSpPr>
              <a:spLocks noChangeArrowheads="1"/>
            </p:cNvSpPr>
            <p:nvPr/>
          </p:nvSpPr>
          <p:spPr bwMode="auto">
            <a:xfrm>
              <a:off x="2362200" y="5100988"/>
              <a:ext cx="360000" cy="360004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da-DK"/>
                <a:t>n</a:t>
              </a:r>
              <a:endParaRPr lang="en-US"/>
            </a:p>
          </p:txBody>
        </p:sp>
        <p:cxnSp>
          <p:nvCxnSpPr>
            <p:cNvPr id="5150" name="Straight Connector 22"/>
            <p:cNvCxnSpPr>
              <a:cxnSpLocks noChangeShapeType="1"/>
              <a:stCxn id="5146" idx="5"/>
              <a:endCxn id="5151" idx="0"/>
            </p:cNvCxnSpPr>
            <p:nvPr/>
          </p:nvCxnSpPr>
          <p:spPr bwMode="auto">
            <a:xfrm rot="16200000" flipH="1">
              <a:off x="2749827" y="2787892"/>
              <a:ext cx="332125" cy="49282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51" name="Rectangle 54"/>
            <p:cNvSpPr>
              <a:spLocks noChangeArrowheads="1"/>
            </p:cNvSpPr>
            <p:nvPr/>
          </p:nvSpPr>
          <p:spPr bwMode="auto">
            <a:xfrm>
              <a:off x="2971800" y="3200366"/>
              <a:ext cx="381000" cy="381004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da-DK"/>
                <a:t>n</a:t>
              </a:r>
              <a:endParaRPr lang="en-US"/>
            </a:p>
          </p:txBody>
        </p:sp>
        <p:sp>
          <p:nvSpPr>
            <p:cNvPr id="5152" name="Rectangle 56"/>
            <p:cNvSpPr>
              <a:spLocks noChangeArrowheads="1"/>
            </p:cNvSpPr>
            <p:nvPr/>
          </p:nvSpPr>
          <p:spPr bwMode="auto">
            <a:xfrm>
              <a:off x="2362200" y="3200366"/>
              <a:ext cx="381000" cy="381004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da-DK">
                  <a:solidFill>
                    <a:srgbClr val="C00000"/>
                  </a:solidFill>
                </a:rPr>
                <a:t>t</a:t>
              </a:r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5153" name="Rectangle 57"/>
            <p:cNvSpPr>
              <a:spLocks noChangeArrowheads="1"/>
            </p:cNvSpPr>
            <p:nvPr/>
          </p:nvSpPr>
          <p:spPr bwMode="auto">
            <a:xfrm>
              <a:off x="2362200" y="5714996"/>
              <a:ext cx="381000" cy="381004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da-DK"/>
                <a:t>e</a:t>
              </a:r>
              <a:endParaRPr lang="en-US"/>
            </a:p>
          </p:txBody>
        </p:sp>
        <p:sp>
          <p:nvSpPr>
            <p:cNvPr id="5154" name="Oval 4"/>
            <p:cNvSpPr>
              <a:spLocks noChangeArrowheads="1"/>
            </p:cNvSpPr>
            <p:nvPr/>
          </p:nvSpPr>
          <p:spPr bwMode="auto">
            <a:xfrm>
              <a:off x="2362200" y="1295400"/>
              <a:ext cx="360363" cy="360363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da-DK"/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6553200" y="1143000"/>
            <a:ext cx="1692275" cy="5486400"/>
            <a:chOff x="6553200" y="1143000"/>
            <a:chExt cx="1692275" cy="5486400"/>
          </a:xfrm>
        </p:grpSpPr>
        <p:grpSp>
          <p:nvGrpSpPr>
            <p:cNvPr id="5127" name="Group 60"/>
            <p:cNvGrpSpPr>
              <a:grpSpLocks/>
            </p:cNvGrpSpPr>
            <p:nvPr/>
          </p:nvGrpSpPr>
          <p:grpSpPr bwMode="auto">
            <a:xfrm>
              <a:off x="6553200" y="1503363"/>
              <a:ext cx="1692275" cy="5126037"/>
              <a:chOff x="6553200" y="1503413"/>
              <a:chExt cx="1692729" cy="5125987"/>
            </a:xfrm>
          </p:grpSpPr>
          <p:cxnSp>
            <p:nvCxnSpPr>
              <p:cNvPr id="5129" name="Straight Connector 41"/>
              <p:cNvCxnSpPr>
                <a:cxnSpLocks noChangeShapeType="1"/>
                <a:stCxn id="5134" idx="3"/>
                <a:endCxn id="5143" idx="0"/>
              </p:cNvCxnSpPr>
              <p:nvPr/>
            </p:nvCxnSpPr>
            <p:spPr bwMode="auto">
              <a:xfrm rot="5400000">
                <a:off x="6815751" y="3278829"/>
                <a:ext cx="327721" cy="471821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130" name="Straight Connector 42"/>
              <p:cNvCxnSpPr>
                <a:cxnSpLocks noChangeShapeType="1"/>
                <a:stCxn id="5139" idx="4"/>
                <a:endCxn id="5141" idx="0"/>
              </p:cNvCxnSpPr>
              <p:nvPr/>
            </p:nvCxnSpPr>
            <p:spPr bwMode="auto">
              <a:xfrm rot="16200000" flipH="1">
                <a:off x="7927714" y="3550885"/>
                <a:ext cx="249600" cy="5829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131" name="Straight Connector 24"/>
              <p:cNvCxnSpPr>
                <a:cxnSpLocks noChangeShapeType="1"/>
                <a:stCxn id="5128" idx="4"/>
                <a:endCxn id="5142" idx="0"/>
              </p:cNvCxnSpPr>
              <p:nvPr/>
            </p:nvCxnSpPr>
            <p:spPr bwMode="auto">
              <a:xfrm rot="16200000" flipH="1">
                <a:off x="4975663" y="3870762"/>
                <a:ext cx="4744987" cy="10289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132" name="Oval 25"/>
              <p:cNvSpPr>
                <a:spLocks noChangeArrowheads="1"/>
              </p:cNvSpPr>
              <p:nvPr/>
            </p:nvSpPr>
            <p:spPr bwMode="auto">
              <a:xfrm>
                <a:off x="7162800" y="1773600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da-DK"/>
                  <a:t>k</a:t>
                </a:r>
                <a:endParaRPr lang="en-US"/>
              </a:p>
            </p:txBody>
          </p:sp>
          <p:sp>
            <p:nvSpPr>
              <p:cNvPr id="5133" name="Oval 26"/>
              <p:cNvSpPr>
                <a:spLocks noChangeArrowheads="1"/>
              </p:cNvSpPr>
              <p:nvPr/>
            </p:nvSpPr>
            <p:spPr bwMode="auto">
              <a:xfrm>
                <a:off x="7162800" y="2408600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da-DK"/>
                  <a:t>a</a:t>
                </a:r>
                <a:endParaRPr lang="en-US"/>
              </a:p>
            </p:txBody>
          </p:sp>
          <p:sp>
            <p:nvSpPr>
              <p:cNvPr id="5134" name="Oval 27"/>
              <p:cNvSpPr>
                <a:spLocks noChangeArrowheads="1"/>
              </p:cNvSpPr>
              <p:nvPr/>
            </p:nvSpPr>
            <p:spPr bwMode="auto">
              <a:xfrm>
                <a:off x="7162800" y="3043600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da-DK"/>
                  <a:t>t</a:t>
                </a:r>
                <a:endParaRPr lang="en-US"/>
              </a:p>
            </p:txBody>
          </p:sp>
          <p:sp>
            <p:nvSpPr>
              <p:cNvPr id="5135" name="Oval 28"/>
              <p:cNvSpPr>
                <a:spLocks noChangeArrowheads="1"/>
              </p:cNvSpPr>
              <p:nvPr/>
            </p:nvSpPr>
            <p:spPr bwMode="auto">
              <a:xfrm>
                <a:off x="7162800" y="3678600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da-DK"/>
                  <a:t>r</a:t>
                </a:r>
                <a:endParaRPr lang="en-US"/>
              </a:p>
            </p:txBody>
          </p:sp>
          <p:sp>
            <p:nvSpPr>
              <p:cNvPr id="5136" name="Oval 29"/>
              <p:cNvSpPr>
                <a:spLocks noChangeArrowheads="1"/>
              </p:cNvSpPr>
              <p:nvPr/>
            </p:nvSpPr>
            <p:spPr bwMode="auto">
              <a:xfrm>
                <a:off x="7162800" y="4313600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da-DK"/>
                  <a:t>i</a:t>
                </a:r>
                <a:endParaRPr lang="en-US"/>
              </a:p>
            </p:txBody>
          </p:sp>
          <p:sp>
            <p:nvSpPr>
              <p:cNvPr id="5137" name="Oval 30"/>
              <p:cNvSpPr>
                <a:spLocks noChangeArrowheads="1"/>
              </p:cNvSpPr>
              <p:nvPr/>
            </p:nvSpPr>
            <p:spPr bwMode="auto">
              <a:xfrm>
                <a:off x="7162800" y="4948600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da-DK"/>
                  <a:t>n</a:t>
                </a:r>
                <a:endParaRPr lang="en-US"/>
              </a:p>
            </p:txBody>
          </p:sp>
          <p:sp>
            <p:nvSpPr>
              <p:cNvPr id="5138" name="Oval 31"/>
              <p:cNvSpPr>
                <a:spLocks noChangeArrowheads="1"/>
              </p:cNvSpPr>
              <p:nvPr/>
            </p:nvSpPr>
            <p:spPr bwMode="auto">
              <a:xfrm>
                <a:off x="7162800" y="5583600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da-DK"/>
                  <a:t>e</a:t>
                </a:r>
                <a:endParaRPr lang="en-US"/>
              </a:p>
            </p:txBody>
          </p:sp>
          <p:sp>
            <p:nvSpPr>
              <p:cNvPr id="5139" name="Oval 32"/>
              <p:cNvSpPr>
                <a:spLocks noChangeArrowheads="1"/>
              </p:cNvSpPr>
              <p:nvPr/>
            </p:nvSpPr>
            <p:spPr bwMode="auto">
              <a:xfrm>
                <a:off x="7869600" y="3069000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da-DK"/>
                  <a:t>n</a:t>
                </a:r>
                <a:endParaRPr lang="en-US"/>
              </a:p>
            </p:txBody>
          </p:sp>
          <p:cxnSp>
            <p:nvCxnSpPr>
              <p:cNvPr id="5140" name="Straight Connector 33"/>
              <p:cNvCxnSpPr>
                <a:cxnSpLocks noChangeShapeType="1"/>
                <a:stCxn id="5133" idx="5"/>
                <a:endCxn id="5139" idx="1"/>
              </p:cNvCxnSpPr>
              <p:nvPr/>
            </p:nvCxnSpPr>
            <p:spPr bwMode="auto">
              <a:xfrm rot="16200000" flipH="1">
                <a:off x="7493279" y="2692679"/>
                <a:ext cx="405842" cy="452242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141" name="Rectangle 36"/>
              <p:cNvSpPr>
                <a:spLocks noChangeArrowheads="1"/>
              </p:cNvSpPr>
              <p:nvPr/>
            </p:nvSpPr>
            <p:spPr bwMode="auto">
              <a:xfrm>
                <a:off x="7864929" y="3678600"/>
                <a:ext cx="381000" cy="38100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da-DK">
                    <a:solidFill>
                      <a:srgbClr val="C00000"/>
                    </a:solidFill>
                  </a:rPr>
                  <a:t>$</a:t>
                </a:r>
                <a:endParaRPr lang="en-US">
                  <a:solidFill>
                    <a:srgbClr val="C00000"/>
                  </a:solidFill>
                </a:endParaRPr>
              </a:p>
            </p:txBody>
          </p:sp>
          <p:sp>
            <p:nvSpPr>
              <p:cNvPr id="5142" name="Rectangle 38"/>
              <p:cNvSpPr>
                <a:spLocks noChangeArrowheads="1"/>
              </p:cNvSpPr>
              <p:nvPr/>
            </p:nvSpPr>
            <p:spPr bwMode="auto">
              <a:xfrm>
                <a:off x="7162800" y="6248400"/>
                <a:ext cx="381000" cy="38100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da-DK">
                    <a:solidFill>
                      <a:srgbClr val="C00000"/>
                    </a:solidFill>
                  </a:rPr>
                  <a:t>$</a:t>
                </a:r>
                <a:endParaRPr lang="en-US">
                  <a:solidFill>
                    <a:srgbClr val="C00000"/>
                  </a:solidFill>
                </a:endParaRPr>
              </a:p>
            </p:txBody>
          </p:sp>
          <p:sp>
            <p:nvSpPr>
              <p:cNvPr id="5143" name="Rectangle 39"/>
              <p:cNvSpPr>
                <a:spLocks noChangeArrowheads="1"/>
              </p:cNvSpPr>
              <p:nvPr/>
            </p:nvSpPr>
            <p:spPr bwMode="auto">
              <a:xfrm>
                <a:off x="6553200" y="3678600"/>
                <a:ext cx="381000" cy="38100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da-DK">
                    <a:solidFill>
                      <a:srgbClr val="C00000"/>
                    </a:solidFill>
                  </a:rPr>
                  <a:t>$</a:t>
                </a:r>
                <a:endParaRPr lang="en-US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5128" name="Oval 4"/>
            <p:cNvSpPr>
              <a:spLocks noChangeArrowheads="1"/>
            </p:cNvSpPr>
            <p:nvPr/>
          </p:nvSpPr>
          <p:spPr bwMode="auto">
            <a:xfrm>
              <a:off x="7162800" y="1143000"/>
              <a:ext cx="360363" cy="360363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da-DK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816"/>
          <a:stretch>
            <a:fillRect/>
          </a:stretch>
        </p:blipFill>
        <p:spPr bwMode="auto">
          <a:xfrm rot="-60000">
            <a:off x="1390650" y="893763"/>
            <a:ext cx="63246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3505200"/>
          <a:ext cx="2057400" cy="31781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09448"/>
                <a:gridCol w="1347952"/>
              </a:tblGrid>
              <a:tr h="252031">
                <a:tc>
                  <a:txBody>
                    <a:bodyPr/>
                    <a:lstStyle/>
                    <a:p>
                      <a:r>
                        <a:rPr lang="da-DK" sz="1600" dirty="0" smtClean="0">
                          <a:solidFill>
                            <a:schemeClr val="tx1"/>
                          </a:solidFill>
                        </a:rPr>
                        <a:t>Ord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08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1600" dirty="0" smtClean="0">
                          <a:solidFill>
                            <a:schemeClr val="tx1"/>
                          </a:solidFill>
                        </a:rPr>
                        <a:t>Position(er)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0800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144">
                <a:tc>
                  <a:txBody>
                    <a:bodyPr/>
                    <a:lstStyle/>
                    <a:p>
                      <a:r>
                        <a:rPr lang="da-DK" sz="1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  <a:p>
                      <a:r>
                        <a:rPr lang="da-DK" sz="1600" dirty="0" err="1" smtClean="0">
                          <a:solidFill>
                            <a:schemeClr val="tx1"/>
                          </a:solidFill>
                        </a:rPr>
                        <a:t>bear</a:t>
                      </a:r>
                      <a:endParaRPr lang="da-DK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a-DK" sz="1600" dirty="0" err="1" smtClean="0">
                          <a:solidFill>
                            <a:schemeClr val="tx1"/>
                          </a:solidFill>
                        </a:rPr>
                        <a:t>bell</a:t>
                      </a:r>
                      <a:endParaRPr lang="da-DK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a-DK" sz="1600" dirty="0" smtClean="0">
                          <a:solidFill>
                            <a:schemeClr val="tx1"/>
                          </a:solidFill>
                        </a:rPr>
                        <a:t>bid</a:t>
                      </a:r>
                    </a:p>
                    <a:p>
                      <a:r>
                        <a:rPr lang="da-DK" sz="1600" dirty="0" err="1" smtClean="0">
                          <a:solidFill>
                            <a:schemeClr val="tx1"/>
                          </a:solidFill>
                        </a:rPr>
                        <a:t>bull</a:t>
                      </a:r>
                      <a:endParaRPr lang="da-DK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a-DK" sz="1600" dirty="0" err="1" smtClean="0">
                          <a:solidFill>
                            <a:schemeClr val="tx1"/>
                          </a:solidFill>
                        </a:rPr>
                        <a:t>buy</a:t>
                      </a:r>
                      <a:endParaRPr lang="da-DK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a-DK" sz="1600" dirty="0" err="1" smtClean="0">
                          <a:solidFill>
                            <a:schemeClr val="tx1"/>
                          </a:solidFill>
                        </a:rPr>
                        <a:t>hear</a:t>
                      </a:r>
                      <a:endParaRPr lang="da-DK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a-DK" sz="1600" dirty="0" err="1" smtClean="0">
                          <a:solidFill>
                            <a:schemeClr val="tx1"/>
                          </a:solidFill>
                        </a:rPr>
                        <a:t>see</a:t>
                      </a:r>
                      <a:endParaRPr lang="da-DK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a-DK" sz="1600" dirty="0" err="1" smtClean="0">
                          <a:solidFill>
                            <a:schemeClr val="tx1"/>
                          </a:solidFill>
                        </a:rPr>
                        <a:t>sell</a:t>
                      </a:r>
                      <a:endParaRPr lang="da-DK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a-DK" sz="1600" dirty="0" err="1" smtClean="0">
                          <a:solidFill>
                            <a:schemeClr val="tx1"/>
                          </a:solidFill>
                        </a:rPr>
                        <a:t>stock</a:t>
                      </a:r>
                      <a:endParaRPr lang="da-DK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a-DK" sz="1600" dirty="0" smtClean="0">
                          <a:solidFill>
                            <a:schemeClr val="tx1"/>
                          </a:solidFill>
                        </a:rPr>
                        <a:t>stop</a:t>
                      </a:r>
                    </a:p>
                    <a:p>
                      <a:r>
                        <a:rPr lang="da-DK" sz="1600" dirty="0" smtClean="0">
                          <a:solidFill>
                            <a:schemeClr val="tx1"/>
                          </a:solidFill>
                        </a:rPr>
                        <a:t>the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08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1600" dirty="0" smtClean="0">
                          <a:solidFill>
                            <a:schemeClr val="tx1"/>
                          </a:solidFill>
                        </a:rPr>
                        <a:t>4,28</a:t>
                      </a:r>
                    </a:p>
                    <a:p>
                      <a:r>
                        <a:rPr lang="da-DK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  <a:p>
                      <a:r>
                        <a:rPr lang="da-DK" sz="1600" dirty="0" smtClean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  <a:p>
                      <a:r>
                        <a:rPr lang="da-DK" sz="1600" dirty="0" smtClean="0">
                          <a:solidFill>
                            <a:schemeClr val="tx1"/>
                          </a:solidFill>
                        </a:rPr>
                        <a:t>47,58</a:t>
                      </a:r>
                    </a:p>
                    <a:p>
                      <a:r>
                        <a:rPr lang="da-DK" sz="16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  <a:p>
                      <a:r>
                        <a:rPr lang="da-DK" sz="1600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  <a:p>
                      <a:r>
                        <a:rPr lang="da-DK" sz="1600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  <a:p>
                      <a:r>
                        <a:rPr lang="da-DK" sz="1600" dirty="0" smtClean="0">
                          <a:solidFill>
                            <a:schemeClr val="tx1"/>
                          </a:solidFill>
                        </a:rPr>
                        <a:t>0,24</a:t>
                      </a:r>
                    </a:p>
                    <a:p>
                      <a:r>
                        <a:rPr lang="da-DK" sz="16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  <a:p>
                      <a:r>
                        <a:rPr lang="da-DK" sz="1600" dirty="0" smtClean="0">
                          <a:solidFill>
                            <a:schemeClr val="tx1"/>
                          </a:solidFill>
                        </a:rPr>
                        <a:t>17,40,51,62</a:t>
                      </a:r>
                    </a:p>
                    <a:p>
                      <a:r>
                        <a:rPr lang="da-DK" sz="1600" dirty="0" smtClean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  <a:p>
                      <a:r>
                        <a:rPr lang="da-DK" sz="1600" dirty="0" smtClean="0">
                          <a:solidFill>
                            <a:schemeClr val="tx1"/>
                          </a:solidFill>
                        </a:rPr>
                        <a:t>74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0800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30213" y="3775075"/>
            <a:ext cx="1574800" cy="254000"/>
          </a:xfrm>
          <a:prstGeom prst="rect">
            <a:avLst/>
          </a:prstGeom>
          <a:solidFill>
            <a:schemeClr val="bg1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47675" y="6450013"/>
            <a:ext cx="1574800" cy="200025"/>
          </a:xfrm>
          <a:prstGeom prst="rect">
            <a:avLst/>
          </a:prstGeom>
          <a:solidFill>
            <a:schemeClr val="bg1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a-DK"/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28"/>
          <a:stretch>
            <a:fillRect/>
          </a:stretch>
        </p:blipFill>
        <p:spPr bwMode="auto">
          <a:xfrm>
            <a:off x="3352800" y="3657600"/>
            <a:ext cx="5334000" cy="251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81000" y="3124200"/>
            <a:ext cx="2057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a-DK" sz="1600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Inverteret fil</a:t>
            </a:r>
            <a:endParaRPr lang="en-US" sz="1600" kern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eaLnBrk="1" hangingPunct="1"/>
            <a:r>
              <a:rPr lang="da-DK" b="1" smtClean="0"/>
              <a:t>Søgning i Streng</a:t>
            </a:r>
            <a:endParaRPr lang="en-US" b="1" smtClean="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3657600" y="3886200"/>
            <a:ext cx="2057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a-DK" sz="16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Trie</a:t>
            </a:r>
            <a:endParaRPr lang="en-US" sz="16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da-DK" b="1" smtClean="0"/>
              <a:t>Komprimeret Trie</a:t>
            </a:r>
            <a:endParaRPr lang="en-US" b="1" smtClean="0"/>
          </a:p>
        </p:txBody>
      </p:sp>
      <p:pic>
        <p:nvPicPr>
          <p:cNvPr id="819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295400"/>
            <a:ext cx="6629400" cy="293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933950"/>
            <a:ext cx="41148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4495800" y="4724400"/>
            <a:ext cx="205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a-DK" b="0"/>
              <a:t>Ukomprimeret trie</a:t>
            </a:r>
            <a:endParaRPr lang="en-US" b="0"/>
          </a:p>
        </p:txBody>
      </p:sp>
      <p:sp>
        <p:nvSpPr>
          <p:cNvPr id="8198" name="Line 7"/>
          <p:cNvSpPr>
            <a:spLocks noChangeShapeType="1"/>
          </p:cNvSpPr>
          <p:nvPr/>
        </p:nvSpPr>
        <p:spPr bwMode="auto">
          <a:xfrm flipV="1">
            <a:off x="4495800" y="47244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8199" name="Line 9"/>
          <p:cNvSpPr>
            <a:spLocks noChangeShapeType="1"/>
          </p:cNvSpPr>
          <p:nvPr/>
        </p:nvSpPr>
        <p:spPr bwMode="auto">
          <a:xfrm>
            <a:off x="4495800" y="47244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z="4000" b="1" smtClean="0"/>
              <a:t>Komprimeret Trie over Ordbog </a:t>
            </a:r>
            <a:endParaRPr lang="en-US" sz="4000" b="1" smtClean="0"/>
          </a:p>
        </p:txBody>
      </p:sp>
      <p:pic>
        <p:nvPicPr>
          <p:cNvPr id="921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962400"/>
            <a:ext cx="8054975" cy="203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794702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2362200" y="6400800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a-DK" sz="24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24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4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da-DK" sz="24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da-DK" sz="24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da-DK" sz="24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da-DK" sz="24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da-DK" sz="2400" b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400" b="0"/>
              <a:t>er delstrengen</a:t>
            </a:r>
            <a:r>
              <a:rPr lang="da-DK" sz="2400"/>
              <a:t> </a:t>
            </a:r>
            <a:r>
              <a:rPr lang="da-DK" sz="24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a-DK" sz="24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da-DK" sz="24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4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][</a:t>
            </a:r>
            <a:r>
              <a:rPr lang="da-DK" sz="24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da-DK" sz="24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da-DK" sz="24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da-DK" sz="24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en-US" sz="2400" b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da-DK" b="1" smtClean="0"/>
              <a:t>Suffiks Træer </a:t>
            </a:r>
            <a:endParaRPr lang="en-US" b="1" smtClean="0"/>
          </a:p>
        </p:txBody>
      </p:sp>
      <p:pic>
        <p:nvPicPr>
          <p:cNvPr id="1024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0000">
            <a:off x="3751263" y="4276725"/>
            <a:ext cx="4814887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0000">
            <a:off x="1671638" y="966788"/>
            <a:ext cx="6076950" cy="270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857"/>
          <a:stretch>
            <a:fillRect/>
          </a:stretch>
        </p:blipFill>
        <p:spPr bwMode="auto">
          <a:xfrm rot="-60000">
            <a:off x="228600" y="1066800"/>
            <a:ext cx="2667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Line 7"/>
          <p:cNvSpPr>
            <a:spLocks noChangeShapeType="1"/>
          </p:cNvSpPr>
          <p:nvPr/>
        </p:nvSpPr>
        <p:spPr bwMode="auto">
          <a:xfrm>
            <a:off x="228600" y="3962400"/>
            <a:ext cx="861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0247" name="Rectangle 9"/>
          <p:cNvSpPr>
            <a:spLocks noChangeArrowheads="1"/>
          </p:cNvSpPr>
          <p:nvPr/>
        </p:nvSpPr>
        <p:spPr bwMode="auto">
          <a:xfrm>
            <a:off x="381000" y="4648200"/>
            <a:ext cx="2590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buClr>
                <a:schemeClr val="accent2"/>
              </a:buClr>
              <a:defRPr/>
            </a:pPr>
            <a:r>
              <a:rPr lang="da-DK" sz="2400" b="0" dirty="0" err="1"/>
              <a:t>Suffix</a:t>
            </a:r>
            <a:r>
              <a:rPr lang="da-DK" sz="2400" b="0" dirty="0"/>
              <a:t> træ = </a:t>
            </a:r>
          </a:p>
          <a:p>
            <a:pPr marL="342900" indent="-342900" algn="ctr">
              <a:lnSpc>
                <a:spcPct val="80000"/>
              </a:lnSpc>
              <a:buClr>
                <a:schemeClr val="accent2"/>
              </a:buClr>
              <a:defRPr/>
            </a:pPr>
            <a:r>
              <a:rPr lang="da-DK" sz="2400" b="0" dirty="0"/>
              <a:t>komprimeret </a:t>
            </a:r>
            <a:r>
              <a:rPr lang="da-DK" sz="2400" b="0" dirty="0" err="1"/>
              <a:t>trie</a:t>
            </a:r>
            <a:r>
              <a:rPr lang="da-DK" sz="2400" b="0" dirty="0"/>
              <a:t> </a:t>
            </a:r>
          </a:p>
          <a:p>
            <a:pPr marL="342900" indent="-342900" algn="ctr">
              <a:lnSpc>
                <a:spcPct val="80000"/>
              </a:lnSpc>
              <a:buClr>
                <a:schemeClr val="accent2"/>
              </a:buClr>
              <a:defRPr/>
            </a:pPr>
            <a:r>
              <a:rPr lang="da-DK" sz="2400" b="0" dirty="0"/>
              <a:t>over </a:t>
            </a:r>
            <a:r>
              <a:rPr lang="da-DK" sz="2400" b="0" dirty="0" err="1"/>
              <a:t>suffixer</a:t>
            </a:r>
            <a:endParaRPr lang="da-DK" sz="2400" b="0" dirty="0"/>
          </a:p>
          <a:p>
            <a:pPr marL="342900" indent="-342900" algn="ctr">
              <a:lnSpc>
                <a:spcPct val="80000"/>
              </a:lnSpc>
              <a:buClr>
                <a:schemeClr val="accent2"/>
              </a:buClr>
              <a:defRPr/>
            </a:pPr>
            <a:endParaRPr lang="da-DK" sz="2400" b="0" dirty="0"/>
          </a:p>
          <a:p>
            <a:pPr marL="342900" indent="-342900" algn="ctr">
              <a:lnSpc>
                <a:spcPct val="80000"/>
              </a:lnSpc>
              <a:buClr>
                <a:schemeClr val="accent2"/>
              </a:buClr>
              <a:defRPr/>
            </a:pPr>
            <a:r>
              <a:rPr lang="da-DK" sz="2400" dirty="0">
                <a:solidFill>
                  <a:schemeClr val="accent2"/>
                </a:solidFill>
              </a:rPr>
              <a:t>Plads </a:t>
            </a:r>
            <a:r>
              <a:rPr lang="da-DK" sz="2400" dirty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O(</a:t>
            </a:r>
            <a:r>
              <a:rPr lang="da-DK" sz="2400" i="1" dirty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n</a:t>
            </a:r>
            <a:r>
              <a:rPr lang="da-DK" sz="2400" dirty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)</a:t>
            </a:r>
            <a:endParaRPr lang="en-US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3200400" y="4267200"/>
            <a:ext cx="2362200" cy="304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381000" y="6477000"/>
            <a:ext cx="838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lnSpc>
                <a:spcPct val="80000"/>
              </a:lnSpc>
              <a:buClr>
                <a:schemeClr val="accent2"/>
              </a:buClr>
            </a:pPr>
            <a:r>
              <a:rPr lang="da-DK" sz="2400" b="0">
                <a:solidFill>
                  <a:srgbClr val="C00000"/>
                </a:solidFill>
              </a:rPr>
              <a:t>Kan konstrueres i O(</a:t>
            </a:r>
            <a:r>
              <a:rPr lang="da-DK" sz="2400" b="0" i="1">
                <a:solidFill>
                  <a:srgbClr val="C00000"/>
                </a:solidFill>
              </a:rPr>
              <a:t>n</a:t>
            </a:r>
            <a:r>
              <a:rPr lang="da-DK" sz="2400" b="0">
                <a:solidFill>
                  <a:srgbClr val="C00000"/>
                </a:solidFill>
              </a:rPr>
              <a:t>) tid (for konstant størrelse alfabet)</a:t>
            </a:r>
            <a:endParaRPr lang="en-US" sz="2400">
              <a:solidFill>
                <a:srgbClr val="C00000"/>
              </a:solidFill>
            </a:endParaRPr>
          </a:p>
        </p:txBody>
      </p:sp>
      <p:sp>
        <p:nvSpPr>
          <p:cNvPr id="10250" name="TextBox 2"/>
          <p:cNvSpPr txBox="1">
            <a:spLocks noChangeArrowheads="1"/>
          </p:cNvSpPr>
          <p:nvPr/>
        </p:nvSpPr>
        <p:spPr bwMode="auto">
          <a:xfrm>
            <a:off x="7162800" y="0"/>
            <a:ext cx="1981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da-DK">
                <a:solidFill>
                  <a:srgbClr val="0070C0"/>
                </a:solidFill>
              </a:rPr>
              <a:t>Weiner 1973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0000">
            <a:off x="58738" y="0"/>
            <a:ext cx="64135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0000">
            <a:off x="5635625" y="3763963"/>
            <a:ext cx="3495675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0000">
            <a:off x="5670550" y="5384800"/>
            <a:ext cx="3460750" cy="144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857"/>
          <a:stretch>
            <a:fillRect/>
          </a:stretch>
        </p:blipFill>
        <p:spPr bwMode="auto">
          <a:xfrm rot="-60000">
            <a:off x="7011988" y="3184525"/>
            <a:ext cx="21272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270" name="Straight Connector 6"/>
          <p:cNvCxnSpPr>
            <a:cxnSpLocks noChangeShapeType="1"/>
          </p:cNvCxnSpPr>
          <p:nvPr/>
        </p:nvCxnSpPr>
        <p:spPr bwMode="auto">
          <a:xfrm rot="5400000" flipH="1" flipV="1">
            <a:off x="4227513" y="5829300"/>
            <a:ext cx="2058988" cy="1587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1" name="Straight Connector 9"/>
          <p:cNvCxnSpPr>
            <a:cxnSpLocks noChangeShapeType="1"/>
          </p:cNvCxnSpPr>
          <p:nvPr/>
        </p:nvCxnSpPr>
        <p:spPr bwMode="auto">
          <a:xfrm rot="5400000" flipH="1" flipV="1">
            <a:off x="5257006" y="2743994"/>
            <a:ext cx="2058988" cy="20574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2" name="Straight Connector 10"/>
          <p:cNvCxnSpPr>
            <a:cxnSpLocks noChangeShapeType="1"/>
          </p:cNvCxnSpPr>
          <p:nvPr/>
        </p:nvCxnSpPr>
        <p:spPr bwMode="auto">
          <a:xfrm flipV="1">
            <a:off x="7315200" y="2743200"/>
            <a:ext cx="1828800" cy="1588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3" name="Rectangle 10"/>
          <p:cNvSpPr>
            <a:spLocks noChangeArrowheads="1"/>
          </p:cNvSpPr>
          <p:nvPr/>
        </p:nvSpPr>
        <p:spPr bwMode="auto">
          <a:xfrm>
            <a:off x="1538288" y="2614613"/>
            <a:ext cx="152400" cy="2286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1274" name="TextBox 9"/>
          <p:cNvSpPr txBox="1">
            <a:spLocks noChangeArrowheads="1"/>
          </p:cNvSpPr>
          <p:nvPr/>
        </p:nvSpPr>
        <p:spPr bwMode="auto">
          <a:xfrm>
            <a:off x="1438275" y="25257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1295400" y="6172200"/>
            <a:ext cx="2133600" cy="26193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85" t="89905" r="49130" b="6519"/>
          <a:stretch>
            <a:fillRect/>
          </a:stretch>
        </p:blipFill>
        <p:spPr bwMode="auto">
          <a:xfrm rot="-60000">
            <a:off x="1276350" y="6191250"/>
            <a:ext cx="20843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15548E-6 L -0.02344 -0.0004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1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BARVISIBLE" val="True"/>
  <p:tag name="CSVFORMAT" val="0"/>
  <p:tag name="COUNTDOWNSTYLE" val="-1"/>
  <p:tag name="COUNTDOWNSECONDS" val="10"/>
  <p:tag name="BACKUPSESSIONS" val="True"/>
  <p:tag name="REVIEWONLY" val="False"/>
  <p:tag name="RACEENDPOINTS" val="100"/>
  <p:tag name="PARTICIPANTSINLEADERBOARD" val="5"/>
  <p:tag name="BUBBLESIZEVISIBLE" val="True"/>
  <p:tag name="CUSTOMGRIDBACKCOLOR" val="-722948"/>
  <p:tag name="CUSTOMCELLBACKCOLOR3" val="-268652"/>
  <p:tag name="DISPLAYDEVICENUMBER" val="True"/>
  <p:tag name="AUTOSIZEGRID" val="True"/>
  <p:tag name="POLLINGCYCLE" val="2"/>
  <p:tag name="INCLUDENONRESPONDERS" val="False"/>
  <p:tag name="CORRECTPOINTVALUE" val="1"/>
  <p:tag name="ZEROBASED" val="False"/>
  <p:tag name="FIBDISPLAYRESULTS" val="True"/>
  <p:tag name="PRRESPONSE1" val="10"/>
  <p:tag name="PRRESPONSE5" val="6"/>
  <p:tag name="PRRESPONSE9" val="2"/>
  <p:tag name="USESECONDARYMONITOR" val="True"/>
  <p:tag name="ANSWERNOWTEXT" val="Answer Now"/>
  <p:tag name="INPUTSOURCE" val="1"/>
  <p:tag name="CHARTVALUEFORMAT" val="0%"/>
  <p:tag name="STDCHART" val="1"/>
  <p:tag name="TEAMSINLEADERBOARD" val="5"/>
  <p:tag name="BUBBLEGROUPING" val="3"/>
  <p:tag name="CUSTOMCELLBACKCOLOR2" val="-13395457"/>
  <p:tag name="DISPLAYDEVICEID" val="True"/>
  <p:tag name="GRIDPOSITION" val="1"/>
  <p:tag name="RESETCHARTS" val="True"/>
  <p:tag name="INCORRECTPOINTVALUE" val="0"/>
  <p:tag name="CHARTSCALE" val="True"/>
  <p:tag name="FIBDISPLAYKEYWORDS" val="True"/>
  <p:tag name="PRRESPONSE6" val="5"/>
  <p:tag name="SHOWFLASHWARNING" val="True"/>
  <p:tag name="RESPCOUNTERSTYLE" val="-1"/>
  <p:tag name="ALLOWDUPLICATES" val="False"/>
  <p:tag name="AUTOUPDATEALIASES" val="True"/>
  <p:tag name="MAXRESPONDERS" val="5"/>
  <p:tag name="CUSTOMCELLFORECOLOR" val="-16777216"/>
  <p:tag name="DISPLAYNAME" val="True"/>
  <p:tag name="GRIDFONTSIZE" val="12"/>
  <p:tag name="INCLUDEPPT" val="True"/>
  <p:tag name="AUTOADJUSTPARTRANGE" val="True"/>
  <p:tag name="PRRESPONSE2" val="9"/>
  <p:tag name="PRRESPONSE8" val="3"/>
  <p:tag name="POWERPOINTVERSION" val="14.0"/>
  <p:tag name="RESPCOUNTERFORMAT" val="0"/>
  <p:tag name="AUTOADVANCE" val="False"/>
  <p:tag name="SKIPREMAININGRACESLIDES" val="True"/>
  <p:tag name="CUSTOMCELLBACKCOLOR1" val="-657956"/>
  <p:tag name="GRIDROTATIONINTERVAL" val="2"/>
  <p:tag name="MULTIRESPDIVISOR" val="1"/>
  <p:tag name="ADVANCEDSETTINGSVIEW" val="False"/>
  <p:tag name="PRRESPONSE4" val="7"/>
  <p:tag name="TPVERSION" val="2008"/>
  <p:tag name="RESPTABLESTYLE" val="-1"/>
  <p:tag name="RACERSMAXDISPLAYED" val="5"/>
  <p:tag name="DEFAULTNUMTEAMS" val="5"/>
  <p:tag name="GRIDSIZE" val="{Width=800, Height=600}"/>
  <p:tag name="REALTIMEBACKUP" val="False"/>
  <p:tag name="PRRESPONSE3" val="8"/>
  <p:tag name="SAVECSVWITHSESSION" val="True"/>
  <p:tag name="BACKUPMAINTENANCE" val="7"/>
  <p:tag name="BUBBLEVALUEFORMAT" val="0.0"/>
  <p:tag name="CHARTCOLORS" val="0"/>
  <p:tag name="FIBNUMRESULTS" val="5"/>
  <p:tag name="ALWAYSOPENPOLL" val="False"/>
  <p:tag name="ROTATIONINTERVAL" val="2"/>
  <p:tag name="USESCHEMECOLORS" val="True"/>
  <p:tag name="REALTIMEBACKUPPATH" val="(None)"/>
  <p:tag name="BULLETTYPE" val="3"/>
  <p:tag name="BUBBLENAMEVISIBLE" val="True"/>
  <p:tag name="ALLOWUSERFEEDBACK" val="True"/>
  <p:tag name="ANSWERNOWSTYLE" val="-1"/>
  <p:tag name="GRIDOPACITY" val="90"/>
  <p:tag name="PRRESPONSE10" val="1"/>
  <p:tag name="CHARTLABELS" val="1"/>
  <p:tag name="RACEANIMATIONSPEED" val="3"/>
  <p:tag name="NUMRESPONSES" val="1"/>
  <p:tag name="CUSTOMCELLBACKCOLOR4" val="-8355712"/>
  <p:tag name="PRRESPONSE7" val="4"/>
  <p:tag name="FIBINCLUDEOTHER" val="True"/>
  <p:tag name="DELIMITERS" val="3.1"/>
  <p:tag name="INCLUDESESSION" val="True"/>
  <p:tag name="TASKPANEKEY" val="5b1792a7-0e7b-463e-a28f-beaca68ca2d4"/>
  <p:tag name="TPFULLVERSION" val="4.5.1.2243"/>
  <p:tag name="EXPANDSHOWBAR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5151</TotalTime>
  <Words>472</Words>
  <Application>Microsoft Office PowerPoint</Application>
  <PresentationFormat>On-screen Show (4:3)</PresentationFormat>
  <Paragraphs>187</Paragraphs>
  <Slides>16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Computer Science Day 2013, May 31</vt:lpstr>
      <vt:lpstr>PowerPoint Presentation</vt:lpstr>
      <vt:lpstr>Trier (text retrieval)</vt:lpstr>
      <vt:lpstr>Præfiks-fri ?</vt:lpstr>
      <vt:lpstr>Søgning i Streng</vt:lpstr>
      <vt:lpstr>Komprimeret Trie</vt:lpstr>
      <vt:lpstr>Komprimeret Trie over Ordbog </vt:lpstr>
      <vt:lpstr>Suffiks Træer </vt:lpstr>
      <vt:lpstr>PowerPoint Presentation</vt:lpstr>
      <vt:lpstr>Suffiks Træ over to Strenge  ABAB$0BABA$1 </vt:lpstr>
      <vt:lpstr>Suffiks Array</vt:lpstr>
      <vt:lpstr>Algorithm SANaïve [Smyth, s.151]</vt:lpstr>
      <vt:lpstr>Algorithm SASimple [Smyth, s.151]</vt:lpstr>
      <vt:lpstr>SAComplex (PL ≥ PR)</vt:lpstr>
      <vt:lpstr>Binært træ over intervaller</vt:lpstr>
      <vt:lpstr>Søgninger i et Suffiks Array</vt:lpstr>
    </vt:vector>
  </TitlesOfParts>
  <Company>University of Aarhus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Gerth S. Brodal</dc:creator>
  <cp:lastModifiedBy>Gerth Stølting Brodal</cp:lastModifiedBy>
  <cp:revision>92</cp:revision>
  <dcterms:created xsi:type="dcterms:W3CDTF">2007-02-01T13:58:12Z</dcterms:created>
  <dcterms:modified xsi:type="dcterms:W3CDTF">2013-05-27T18:06:03Z</dcterms:modified>
</cp:coreProperties>
</file>