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5" r:id="rId2"/>
    <p:sldId id="294" r:id="rId3"/>
    <p:sldId id="295" r:id="rId4"/>
    <p:sldId id="256" r:id="rId5"/>
    <p:sldId id="282" r:id="rId6"/>
    <p:sldId id="283" r:id="rId7"/>
    <p:sldId id="318" r:id="rId8"/>
    <p:sldId id="317" r:id="rId9"/>
    <p:sldId id="285" r:id="rId10"/>
    <p:sldId id="290" r:id="rId11"/>
    <p:sldId id="291" r:id="rId12"/>
    <p:sldId id="292" r:id="rId13"/>
    <p:sldId id="328" r:id="rId14"/>
    <p:sldId id="309" r:id="rId15"/>
    <p:sldId id="316" r:id="rId16"/>
    <p:sldId id="300" r:id="rId17"/>
    <p:sldId id="310" r:id="rId18"/>
    <p:sldId id="311" r:id="rId19"/>
    <p:sldId id="313" r:id="rId20"/>
    <p:sldId id="312" r:id="rId21"/>
    <p:sldId id="308" r:id="rId22"/>
    <p:sldId id="304" r:id="rId23"/>
    <p:sldId id="296" r:id="rId24"/>
    <p:sldId id="307" r:id="rId25"/>
    <p:sldId id="314" r:id="rId26"/>
    <p:sldId id="297" r:id="rId27"/>
    <p:sldId id="302" r:id="rId28"/>
    <p:sldId id="299" r:id="rId29"/>
    <p:sldId id="319" r:id="rId30"/>
    <p:sldId id="340" r:id="rId31"/>
    <p:sldId id="298" r:id="rId32"/>
    <p:sldId id="306" r:id="rId33"/>
  </p:sldIdLst>
  <p:sldSz cx="9144000" cy="6858000" type="screen4x3"/>
  <p:notesSz cx="7099300" cy="1023461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2392" autoAdjust="0"/>
  </p:normalViewPr>
  <p:slideViewPr>
    <p:cSldViewPr>
      <p:cViewPr varScale="1">
        <p:scale>
          <a:sx n="76" d="100"/>
          <a:sy n="76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cs typeface="+mn-cs"/>
              </a:defRPr>
            </a:lvl1pPr>
          </a:lstStyle>
          <a:p>
            <a:pPr>
              <a:defRPr/>
            </a:pPr>
            <a:fld id="{1C0FF5C9-80C1-41C7-ACFD-F9CFA485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A1068-8CBD-4B31-A326-69D92C6E0D5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1C706-04EE-403C-8F04-79E483E393B4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 en vilkårlig sorteret liste af elementer, kan vi bygge et søgetræ af højde 1+log n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7BE39-3B88-4215-AA24-DD922E2BC4D8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Kapitel 12.4 er ikke pensum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06C84-B6F9-4C25-970A-BFA593B65EE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Quicksort</a:t>
            </a:r>
            <a:r>
              <a:rPr lang="da-DK" dirty="0" smtClean="0"/>
              <a:t> på 23 elementer. </a:t>
            </a:r>
          </a:p>
          <a:p>
            <a:pPr eaLnBrk="1" hangingPunct="1"/>
            <a:r>
              <a:rPr lang="da-DK" dirty="0" smtClean="0"/>
              <a:t>Blå elementer er de valgte pivot elementer. </a:t>
            </a:r>
          </a:p>
          <a:p>
            <a:pPr eaLnBrk="1" hangingPunct="1"/>
            <a:r>
              <a:rPr lang="da-DK" dirty="0" smtClean="0"/>
              <a:t>Gule/blå elementer er når der kaldes </a:t>
            </a:r>
            <a:r>
              <a:rPr lang="da-DK" dirty="0" err="1" smtClean="0"/>
              <a:t>rekursivt</a:t>
            </a:r>
            <a:r>
              <a:rPr lang="da-DK" dirty="0" smtClean="0"/>
              <a:t> på kun et element.</a:t>
            </a:r>
          </a:p>
          <a:p>
            <a:pPr eaLnBrk="1" hangingPunct="1"/>
            <a:r>
              <a:rPr lang="da-DK" b="1" dirty="0" smtClean="0"/>
              <a:t>Bemærk: Elementer &gt;pivot (og &lt; pivot) elementet kan få en ny indbyrdes rækkefølge!</a:t>
            </a:r>
          </a:p>
          <a:p>
            <a:pPr eaLnBrk="1" hangingPunct="1"/>
            <a:r>
              <a:rPr lang="da-DK" b="1" dirty="0" smtClean="0"/>
              <a:t>Dybden</a:t>
            </a:r>
            <a:r>
              <a:rPr lang="da-DK" dirty="0" smtClean="0"/>
              <a:t> af et element er antal </a:t>
            </a:r>
            <a:r>
              <a:rPr lang="da-DK" dirty="0" err="1" smtClean="0"/>
              <a:t>rekursive</a:t>
            </a:r>
            <a:r>
              <a:rPr lang="da-DK" dirty="0" smtClean="0"/>
              <a:t> kald et element indgår i </a:t>
            </a:r>
            <a:r>
              <a:rPr lang="da-DK" dirty="0" err="1" smtClean="0"/>
              <a:t>rekursionen</a:t>
            </a:r>
            <a:r>
              <a:rPr lang="da-DK" dirty="0" smtClean="0"/>
              <a:t> (</a:t>
            </a:r>
            <a:r>
              <a:rPr lang="da-DK" dirty="0" err="1" smtClean="0"/>
              <a:t>dvs</a:t>
            </a:r>
            <a:endParaRPr lang="da-DK" dirty="0" smtClean="0"/>
          </a:p>
          <a:p>
            <a:pPr eaLnBrk="1" hangingPunct="1"/>
            <a:r>
              <a:rPr lang="da-DK" dirty="0" smtClean="0"/>
              <a:t>bliver kigget på i en partition).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23492E-8769-4030-A742-892FE780AE27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0781D-8F51-4E3A-87EB-00BDE5F136D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1A4B5-3A51-45C3-8A1D-8B398198A2F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67CD2-8952-4C4C-937F-8EC49CEB6FA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BF9B0-27AF-48D5-B415-1DCA724CD65D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119AC-4742-42AD-916C-8C10E6A7EA7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C2794-4DCC-43B0-8836-49943D535BC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Primitiv til at rebalancere binære søgetræer med træ med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F75A7-F86A-47FF-9A0F-06D966EAE688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7A0D9-75BE-4ACF-9442-64DF304F8D9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72E2CA-86B1-454A-96C1-67B03AF486B3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A2776-E200-4423-9669-7023B9FD21B0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D3CA7-B85B-4A63-94C5-2636851C2406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Case 1 = en knude af grad 5 i et 2-4-træ</a:t>
            </a:r>
          </a:p>
          <a:p>
            <a:pPr eaLnBrk="1" hangingPunct="1"/>
            <a:r>
              <a:rPr lang="da-DK" smtClean="0"/>
              <a:t>Case 3 / Case 2+3 = en knude af grad 4 i et 2-4-træ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22738-A554-4FBC-B7D4-669480D46849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Invariant: z er </a:t>
            </a:r>
            <a:r>
              <a:rPr lang="da-DK" b="1" smtClean="0">
                <a:solidFill>
                  <a:srgbClr val="FF0000"/>
                </a:solidFill>
              </a:rPr>
              <a:t>rød</a:t>
            </a:r>
            <a:r>
              <a:rPr lang="da-DK" b="1" smtClean="0"/>
              <a:t> </a:t>
            </a:r>
            <a:r>
              <a:rPr lang="da-DK" smtClean="0"/>
              <a:t>og er ikke roden. Børnene til z er </a:t>
            </a:r>
            <a:r>
              <a:rPr lang="da-DK" b="1" smtClean="0"/>
              <a:t>sorte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D6EB7-78BE-4C4F-B3C2-9C4A13BF623D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D6A2B-DBFC-451D-9542-134D16C2ACCE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Hvis y var sort, så tæller x som værende </a:t>
            </a:r>
            <a:r>
              <a:rPr lang="da-DK" b="1" smtClean="0"/>
              <a:t>dobbelt sort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F758D-4BC0-470A-BCC2-1FC4DAADB405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Hvis y var sort, så tæller x som værende </a:t>
            </a:r>
            <a:r>
              <a:rPr lang="da-DK" b="1" smtClean="0"/>
              <a:t>dobbelt sort</a:t>
            </a:r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BEMÆRK: Hvis x er NIL (objekter T.nil) så peger x.nil på y’s fader før restruktureringen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C2C96-CEE1-4369-8961-4161718A2F2B}" type="slidenum">
              <a:rPr lang="da-DK" smtClean="0"/>
              <a:pPr>
                <a:defRPr/>
              </a:pPr>
              <a:t>30</a:t>
            </a:fld>
            <a:endParaRPr lang="da-DK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x = dobbelt sort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29079-4D49-4CD7-941B-4412BB6C5D59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7CFE1-4402-414D-981D-F3C2CC89FE4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4FA19-F779-4C80-8B96-EC2CCDD38EDC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A47C3-FA4F-4D8F-B4C2-9A517AC274A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2E672-6F28-40DA-A26A-55278923FCA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72E37-5530-431F-B384-F7EF6B6ADF91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Skal slette knuden z, men sletter i stedet en knude y = med højst </a:t>
            </a:r>
            <a:r>
              <a:rPr lang="da-DK" b="1" smtClean="0"/>
              <a:t>et barn</a:t>
            </a:r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B6A5C-82D0-4B0B-BF0F-C1D041F4691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Skal slette knuden z, men sletter i stedet en knude y = med højst </a:t>
            </a:r>
            <a:r>
              <a:rPr lang="da-DK" b="1" smtClean="0"/>
              <a:t>et barn</a:t>
            </a:r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Transplante = erstat deltræ rodet i u med træet rodet i v (u’s parent opdateres ikke)</a:t>
            </a:r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CEC8F-0522-465D-9BDE-153CD059EDB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D4F4F-F483-4C51-B0A0-7F2C7469CD60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Højden af et søgetræ er alt afgørende for effektiviteten på søgetræet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765E-0CBD-4A99-B9E4-6FB973E8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A3BE-742D-4363-813D-00F67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FC46-D2AC-404C-8105-5F17F081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0AE4-27E7-4CE5-B0A8-4DEAFD370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0CAA-19F6-45AB-B82E-F65F740E3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F3A9-95FC-4171-A34E-7D1705B9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46D6-6FE8-4FBC-B4BE-99521CB2F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332D-CD86-4E1C-97A6-578D5D02E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C581-1BE4-49B2-A625-52B1F57C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1E1F-34BF-4233-A32E-8FC2F5E2F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9850-D4C7-4166-A9F0-E979AE3E9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F213-5EAD-4F87-BB9F-630EF225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4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2BE0-63DA-4DDB-92AE-7DDDAB1C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fld id="{A23FEC6B-BFA6-4314-8D12-8CCEF2B1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8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8.wmf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5.wmf"/><Relationship Id="rId5" Type="http://schemas.openxmlformats.org/officeDocument/2006/relationships/image" Target="../media/image18.wm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4.wmf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2.png"/><Relationship Id="rId5" Type="http://schemas.openxmlformats.org/officeDocument/2006/relationships/image" Target="../media/image4.wm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a-DK" dirty="0">
                <a:cs typeface="+mn-cs"/>
              </a:rPr>
              <a:t>Binære </a:t>
            </a:r>
            <a:r>
              <a:rPr lang="da-DK" dirty="0" err="1">
                <a:cs typeface="+mn-cs"/>
              </a:rPr>
              <a:t>Søgetræer</a:t>
            </a:r>
            <a:r>
              <a:rPr lang="da-DK" dirty="0">
                <a:cs typeface="+mn-cs"/>
              </a:rPr>
              <a:t> [CLRS, kapitel 12]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Gerth Stølting Brodal</a:t>
            </a:r>
            <a:endParaRPr lang="en-US"/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706563"/>
          </a:xfrm>
        </p:spPr>
        <p:txBody>
          <a:bodyPr/>
          <a:lstStyle/>
          <a:p>
            <a:pPr eaLnBrk="1" hangingPunct="1"/>
            <a:r>
              <a:rPr lang="da-DK" sz="6000" b="1" smtClean="0"/>
              <a:t>Højden af et Søgetræ ?</a:t>
            </a:r>
            <a:endParaRPr lang="en-US" sz="60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Største og Mindste Højde</a:t>
            </a:r>
            <a:endParaRPr 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3625"/>
            <a:ext cx="5562600" cy="3505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Indsæt i stigende rækkefølge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  - Højde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b="1" i="1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Perfekt balanceret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>
                <a:cs typeface="Arial" charset="0"/>
              </a:rPr>
              <a:t>(mindst mulig højde)</a:t>
            </a:r>
            <a:endParaRPr lang="da-DK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smtClean="0"/>
              <a:t>  - Højde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1+</a:t>
            </a:r>
            <a:r>
              <a:rPr lang="da-DK" baseline="-250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└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baseline="-250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18436" name="Picture 6" descr="pa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576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balanc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6576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Tilfældige Indsættelser i et Søgetræ</a:t>
            </a:r>
            <a:endParaRPr lang="en-US" sz="40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962400"/>
            <a:ext cx="7620000" cy="2667000"/>
          </a:xfrm>
        </p:spPr>
        <p:txBody>
          <a:bodyPr/>
          <a:lstStyle/>
          <a:p>
            <a:pPr marL="293688" indent="-293688" eaLnBrk="1" hangingPunct="1">
              <a:lnSpc>
                <a:spcPct val="80000"/>
              </a:lnSpc>
            </a:pPr>
            <a:r>
              <a:rPr lang="da-DK" sz="2800" smtClean="0"/>
              <a:t>Ligesom ved QuickSort argumenteres at den </a:t>
            </a:r>
          </a:p>
          <a:p>
            <a:pPr marL="293688" indent="-293688"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	forventede dybde</a:t>
            </a:r>
            <a:r>
              <a:rPr lang="da-DK" sz="2800" smtClean="0"/>
              <a:t> af et element er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marL="293688" indent="-293688" eaLnBrk="1" hangingPunct="1">
              <a:lnSpc>
                <a:spcPct val="80000"/>
              </a:lnSpc>
            </a:pPr>
            <a:endParaRPr lang="da-DK" sz="2800" b="1" smtClean="0">
              <a:solidFill>
                <a:schemeClr val="accent2"/>
              </a:solidFill>
            </a:endParaRPr>
          </a:p>
          <a:p>
            <a:pPr marL="293688" indent="-293688" eaLnBrk="1" hangingPunct="1">
              <a:lnSpc>
                <a:spcPct val="80000"/>
              </a:lnSpc>
            </a:pPr>
            <a:r>
              <a:rPr lang="da-DK" sz="2800" smtClean="0"/>
              <a:t>Den forventede </a:t>
            </a:r>
            <a:r>
              <a:rPr lang="da-DK" sz="2800" b="1" smtClean="0">
                <a:solidFill>
                  <a:schemeClr val="accent2"/>
                </a:solidFill>
              </a:rPr>
              <a:t>højde af træet</a:t>
            </a:r>
            <a:r>
              <a:rPr lang="da-DK" sz="2800" smtClean="0"/>
              <a:t> er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smtClean="0">
                <a:latin typeface="Times New Roman" pitchFamily="18" charset="0"/>
              </a:rPr>
              <a:t>,</a:t>
            </a:r>
            <a:r>
              <a:rPr lang="da-DK" sz="2800" smtClean="0"/>
              <a:t> </a:t>
            </a:r>
          </a:p>
          <a:p>
            <a:pPr marL="293688" indent="-293688" eaLnBrk="1" hangingPunct="1">
              <a:lnSpc>
                <a:spcPct val="80000"/>
              </a:lnSpc>
              <a:buFontTx/>
              <a:buNone/>
            </a:pPr>
            <a:r>
              <a:rPr lang="da-DK" sz="2800" smtClean="0"/>
              <a:t>	dvs. </a:t>
            </a:r>
            <a:r>
              <a:rPr lang="da-DK" sz="2800" i="1" smtClean="0"/>
              <a:t>alle knuder</a:t>
            </a:r>
            <a:r>
              <a:rPr lang="da-DK" sz="2800" smtClean="0"/>
              <a:t> har forventet dybde </a:t>
            </a:r>
            <a:r>
              <a:rPr lang="da-DK" sz="2800" smtClean="0">
                <a:latin typeface="Times New Roman" pitchFamily="18" charset="0"/>
              </a:rPr>
              <a:t>O(log </a:t>
            </a:r>
            <a:r>
              <a:rPr lang="da-DK" sz="2800" i="1" smtClean="0">
                <a:latin typeface="Times New Roman" pitchFamily="18" charset="0"/>
              </a:rPr>
              <a:t>n</a:t>
            </a:r>
            <a:r>
              <a:rPr lang="da-DK" sz="2800" smtClean="0">
                <a:latin typeface="Times New Roman" pitchFamily="18" charset="0"/>
              </a:rPr>
              <a:t>)</a:t>
            </a:r>
          </a:p>
          <a:p>
            <a:pPr marL="293688" indent="-293688" eaLnBrk="1" hangingPunct="1">
              <a:lnSpc>
                <a:spcPct val="80000"/>
              </a:lnSpc>
              <a:buFontTx/>
              <a:buNone/>
            </a:pPr>
            <a:r>
              <a:rPr lang="da-DK" sz="2800" smtClean="0"/>
              <a:t>	[CLRS, Kap. 12.4]</a:t>
            </a:r>
            <a:endParaRPr lang="en-US" sz="280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8153400" cy="132397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>
                <a:solidFill>
                  <a:schemeClr val="accent2"/>
                </a:solidFill>
              </a:rPr>
              <a:t>Algoritme</a:t>
            </a:r>
            <a:r>
              <a:rPr lang="da-DK" sz="3200"/>
              <a:t>:  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3200" b="0"/>
              <a:t>Indsæt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3200" b="0" i="1">
                <a:solidFill>
                  <a:schemeClr val="accent2"/>
                </a:solidFill>
              </a:rPr>
              <a:t> </a:t>
            </a:r>
            <a:r>
              <a:rPr lang="da-DK" sz="3200" b="0"/>
              <a:t>elementer i tilfældige rækkefølge</a:t>
            </a:r>
            <a:endParaRPr lang="en-US" sz="32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på 23 elementer</a:t>
            </a:r>
            <a:endParaRPr lang="en-US" b="1" smtClean="0"/>
          </a:p>
        </p:txBody>
      </p:sp>
      <p:pic>
        <p:nvPicPr>
          <p:cNvPr id="20483" name="Picture 5" descr="quicksort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228600" y="1143000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57263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160338" y="1568450"/>
            <a:ext cx="8831262" cy="5037138"/>
            <a:chOff x="160351" y="1568396"/>
            <a:chExt cx="8831249" cy="5037151"/>
          </a:xfrm>
        </p:grpSpPr>
        <p:sp>
          <p:nvSpPr>
            <p:cNvPr id="20511" name="Oval 5"/>
            <p:cNvSpPr>
              <a:spLocks noChangeArrowheads="1"/>
            </p:cNvSpPr>
            <p:nvPr/>
          </p:nvSpPr>
          <p:spPr bwMode="auto">
            <a:xfrm>
              <a:off x="160351" y="1568396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2" name="Oval 6"/>
            <p:cNvSpPr>
              <a:spLocks noChangeArrowheads="1"/>
            </p:cNvSpPr>
            <p:nvPr/>
          </p:nvSpPr>
          <p:spPr bwMode="auto">
            <a:xfrm>
              <a:off x="6569102" y="20574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3" name="Oval 7"/>
            <p:cNvSpPr>
              <a:spLocks noChangeArrowheads="1"/>
            </p:cNvSpPr>
            <p:nvPr/>
          </p:nvSpPr>
          <p:spPr bwMode="auto">
            <a:xfrm>
              <a:off x="8077200" y="256694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4" name="Oval 8"/>
            <p:cNvSpPr>
              <a:spLocks noChangeArrowheads="1"/>
            </p:cNvSpPr>
            <p:nvPr/>
          </p:nvSpPr>
          <p:spPr bwMode="auto">
            <a:xfrm>
              <a:off x="8458200" y="3063902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5" name="Oval 9"/>
            <p:cNvSpPr>
              <a:spLocks noChangeArrowheads="1"/>
            </p:cNvSpPr>
            <p:nvPr/>
          </p:nvSpPr>
          <p:spPr bwMode="auto">
            <a:xfrm>
              <a:off x="6942151" y="306854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6" name="Oval 10"/>
            <p:cNvSpPr>
              <a:spLocks noChangeArrowheads="1"/>
            </p:cNvSpPr>
            <p:nvPr/>
          </p:nvSpPr>
          <p:spPr bwMode="auto">
            <a:xfrm>
              <a:off x="7319841" y="35654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7" name="Oval 11"/>
            <p:cNvSpPr>
              <a:spLocks noChangeArrowheads="1"/>
            </p:cNvSpPr>
            <p:nvPr/>
          </p:nvSpPr>
          <p:spPr bwMode="auto">
            <a:xfrm>
              <a:off x="7696200" y="407040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8" name="Oval 12"/>
            <p:cNvSpPr>
              <a:spLocks noChangeArrowheads="1"/>
            </p:cNvSpPr>
            <p:nvPr/>
          </p:nvSpPr>
          <p:spPr bwMode="auto">
            <a:xfrm>
              <a:off x="541351" y="25748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19" name="Oval 13"/>
            <p:cNvSpPr>
              <a:spLocks noChangeArrowheads="1"/>
            </p:cNvSpPr>
            <p:nvPr/>
          </p:nvSpPr>
          <p:spPr bwMode="auto">
            <a:xfrm>
              <a:off x="3557547" y="30718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0" name="Oval 14"/>
            <p:cNvSpPr>
              <a:spLocks noChangeArrowheads="1"/>
            </p:cNvSpPr>
            <p:nvPr/>
          </p:nvSpPr>
          <p:spPr bwMode="auto">
            <a:xfrm>
              <a:off x="3176547" y="3565498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1" name="Oval 15"/>
            <p:cNvSpPr>
              <a:spLocks noChangeArrowheads="1"/>
            </p:cNvSpPr>
            <p:nvPr/>
          </p:nvSpPr>
          <p:spPr bwMode="auto">
            <a:xfrm>
              <a:off x="5811743" y="35814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2" name="Oval 16"/>
            <p:cNvSpPr>
              <a:spLocks noChangeArrowheads="1"/>
            </p:cNvSpPr>
            <p:nvPr/>
          </p:nvSpPr>
          <p:spPr bwMode="auto">
            <a:xfrm>
              <a:off x="6196053" y="406709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3" name="Oval 17"/>
            <p:cNvSpPr>
              <a:spLocks noChangeArrowheads="1"/>
            </p:cNvSpPr>
            <p:nvPr/>
          </p:nvSpPr>
          <p:spPr bwMode="auto">
            <a:xfrm>
              <a:off x="4306955" y="407040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4" name="Oval 18"/>
            <p:cNvSpPr>
              <a:spLocks noChangeArrowheads="1"/>
            </p:cNvSpPr>
            <p:nvPr/>
          </p:nvSpPr>
          <p:spPr bwMode="auto">
            <a:xfrm>
              <a:off x="3930596" y="45720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5" name="Oval 19"/>
            <p:cNvSpPr>
              <a:spLocks noChangeArrowheads="1"/>
            </p:cNvSpPr>
            <p:nvPr/>
          </p:nvSpPr>
          <p:spPr bwMode="auto">
            <a:xfrm>
              <a:off x="5442004" y="458923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6" name="Oval 20"/>
            <p:cNvSpPr>
              <a:spLocks noChangeArrowheads="1"/>
            </p:cNvSpPr>
            <p:nvPr/>
          </p:nvSpPr>
          <p:spPr bwMode="auto">
            <a:xfrm>
              <a:off x="5057694" y="508485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7" name="Oval 21"/>
            <p:cNvSpPr>
              <a:spLocks noChangeArrowheads="1"/>
            </p:cNvSpPr>
            <p:nvPr/>
          </p:nvSpPr>
          <p:spPr bwMode="auto">
            <a:xfrm>
              <a:off x="4681335" y="55864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8" name="Oval 22"/>
            <p:cNvSpPr>
              <a:spLocks noChangeArrowheads="1"/>
            </p:cNvSpPr>
            <p:nvPr/>
          </p:nvSpPr>
          <p:spPr bwMode="auto">
            <a:xfrm>
              <a:off x="1295400" y="6072147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29" name="Oval 23"/>
            <p:cNvSpPr>
              <a:spLocks noChangeArrowheads="1"/>
            </p:cNvSpPr>
            <p:nvPr/>
          </p:nvSpPr>
          <p:spPr bwMode="auto">
            <a:xfrm>
              <a:off x="1668449" y="5586453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0" name="Oval 24"/>
            <p:cNvSpPr>
              <a:spLocks noChangeArrowheads="1"/>
            </p:cNvSpPr>
            <p:nvPr/>
          </p:nvSpPr>
          <p:spPr bwMode="auto">
            <a:xfrm>
              <a:off x="914400" y="5076906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1" name="Oval 25"/>
            <p:cNvSpPr>
              <a:spLocks noChangeArrowheads="1"/>
            </p:cNvSpPr>
            <p:nvPr/>
          </p:nvSpPr>
          <p:spPr bwMode="auto">
            <a:xfrm>
              <a:off x="2041498" y="4579951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2" name="Oval 26"/>
            <p:cNvSpPr>
              <a:spLocks noChangeArrowheads="1"/>
            </p:cNvSpPr>
            <p:nvPr/>
          </p:nvSpPr>
          <p:spPr bwMode="auto">
            <a:xfrm>
              <a:off x="2795547" y="4572000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sp>
          <p:nvSpPr>
            <p:cNvPr id="20533" name="Oval 27"/>
            <p:cNvSpPr>
              <a:spLocks noChangeArrowheads="1"/>
            </p:cNvSpPr>
            <p:nvPr/>
          </p:nvSpPr>
          <p:spPr bwMode="auto">
            <a:xfrm>
              <a:off x="2422498" y="4067094"/>
              <a:ext cx="533400" cy="533400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da-DK"/>
            </a:p>
          </p:txBody>
        </p:sp>
        <p:cxnSp>
          <p:nvCxnSpPr>
            <p:cNvPr id="20534" name="Straight Connector 33"/>
            <p:cNvCxnSpPr>
              <a:cxnSpLocks noChangeShapeType="1"/>
              <a:stCxn id="20511" idx="6"/>
              <a:endCxn id="20512" idx="1"/>
            </p:cNvCxnSpPr>
            <p:nvPr/>
          </p:nvCxnSpPr>
          <p:spPr bwMode="auto">
            <a:xfrm>
              <a:off x="693751" y="1835096"/>
              <a:ext cx="5953466" cy="30041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5" name="Straight Connector 34"/>
            <p:cNvCxnSpPr>
              <a:cxnSpLocks noChangeShapeType="1"/>
              <a:stCxn id="20513" idx="5"/>
              <a:endCxn id="20514" idx="0"/>
            </p:cNvCxnSpPr>
            <p:nvPr/>
          </p:nvCxnSpPr>
          <p:spPr bwMode="auto">
            <a:xfrm rot="16200000" flipH="1">
              <a:off x="8607857" y="2946859"/>
              <a:ext cx="41670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6" name="Straight Connector 35"/>
            <p:cNvCxnSpPr>
              <a:cxnSpLocks noChangeShapeType="1"/>
              <a:stCxn id="20513" idx="1"/>
              <a:endCxn id="20512" idx="5"/>
            </p:cNvCxnSpPr>
            <p:nvPr/>
          </p:nvCxnSpPr>
          <p:spPr bwMode="auto">
            <a:xfrm rot="16200000" flipV="1">
              <a:off x="7523663" y="2013410"/>
              <a:ext cx="132377" cy="1130928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7" name="Straight Connector 36"/>
            <p:cNvCxnSpPr>
              <a:cxnSpLocks noChangeShapeType="1"/>
              <a:stCxn id="20518" idx="7"/>
              <a:endCxn id="20512" idx="3"/>
            </p:cNvCxnSpPr>
            <p:nvPr/>
          </p:nvCxnSpPr>
          <p:spPr bwMode="auto">
            <a:xfrm rot="5400000" flipH="1" flipV="1">
              <a:off x="3751762" y="-242441"/>
              <a:ext cx="140328" cy="5650581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8" name="Straight Connector 37"/>
            <p:cNvCxnSpPr>
              <a:cxnSpLocks noChangeShapeType="1"/>
              <a:stCxn id="20515" idx="7"/>
              <a:endCxn id="20513" idx="3"/>
            </p:cNvCxnSpPr>
            <p:nvPr/>
          </p:nvCxnSpPr>
          <p:spPr bwMode="auto">
            <a:xfrm rot="5400000" flipH="1" flipV="1">
              <a:off x="7714162" y="2705506"/>
              <a:ext cx="124426" cy="757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9" name="Straight Connector 38"/>
            <p:cNvCxnSpPr>
              <a:cxnSpLocks noChangeShapeType="1"/>
              <a:stCxn id="20516" idx="0"/>
              <a:endCxn id="20515" idx="5"/>
            </p:cNvCxnSpPr>
            <p:nvPr/>
          </p:nvCxnSpPr>
          <p:spPr bwMode="auto">
            <a:xfrm rot="16200000" flipV="1">
              <a:off x="7471154" y="3450110"/>
              <a:ext cx="41670" cy="18910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0" name="Straight Connector 39"/>
            <p:cNvCxnSpPr>
              <a:cxnSpLocks noChangeShapeType="1"/>
              <a:stCxn id="20516" idx="5"/>
              <a:endCxn id="20517" idx="0"/>
            </p:cNvCxnSpPr>
            <p:nvPr/>
          </p:nvCxnSpPr>
          <p:spPr bwMode="auto">
            <a:xfrm rot="16200000" flipH="1">
              <a:off x="7844203" y="3951706"/>
              <a:ext cx="4962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1" name="Straight Connector 40"/>
            <p:cNvCxnSpPr>
              <a:cxnSpLocks noChangeShapeType="1"/>
              <a:stCxn id="20520" idx="0"/>
              <a:endCxn id="20519" idx="3"/>
            </p:cNvCxnSpPr>
            <p:nvPr/>
          </p:nvCxnSpPr>
          <p:spPr bwMode="auto">
            <a:xfrm rot="5400000" flipH="1" flipV="1">
              <a:off x="3520274" y="3450111"/>
              <a:ext cx="38360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2" name="Straight Connector 41"/>
            <p:cNvCxnSpPr>
              <a:cxnSpLocks noChangeShapeType="1"/>
              <a:endCxn id="20521" idx="1"/>
            </p:cNvCxnSpPr>
            <p:nvPr/>
          </p:nvCxnSpPr>
          <p:spPr bwMode="auto">
            <a:xfrm>
              <a:off x="4038600" y="3505200"/>
              <a:ext cx="1851258" cy="1543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3" name="Straight Connector 42"/>
            <p:cNvCxnSpPr>
              <a:cxnSpLocks noChangeShapeType="1"/>
              <a:endCxn id="20523" idx="7"/>
            </p:cNvCxnSpPr>
            <p:nvPr/>
          </p:nvCxnSpPr>
          <p:spPr bwMode="auto">
            <a:xfrm rot="10800000" flipV="1">
              <a:off x="4762240" y="3886199"/>
              <a:ext cx="1028960" cy="26231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traight Connector 43"/>
            <p:cNvCxnSpPr>
              <a:cxnSpLocks noChangeShapeType="1"/>
              <a:stCxn id="20521" idx="5"/>
              <a:endCxn id="20522" idx="0"/>
            </p:cNvCxnSpPr>
            <p:nvPr/>
          </p:nvCxnSpPr>
          <p:spPr bwMode="auto">
            <a:xfrm rot="16200000" flipH="1">
              <a:off x="6349686" y="3954026"/>
              <a:ext cx="30409" cy="19572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traight Connector 44"/>
            <p:cNvCxnSpPr>
              <a:cxnSpLocks noChangeShapeType="1"/>
              <a:stCxn id="20526" idx="3"/>
              <a:endCxn id="20527" idx="0"/>
            </p:cNvCxnSpPr>
            <p:nvPr/>
          </p:nvCxnSpPr>
          <p:spPr bwMode="auto">
            <a:xfrm rot="5400000">
              <a:off x="5018767" y="5469410"/>
              <a:ext cx="4631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traight Connector 45"/>
            <p:cNvCxnSpPr>
              <a:cxnSpLocks noChangeShapeType="1"/>
              <a:stCxn id="20526" idx="0"/>
              <a:endCxn id="20525" idx="3"/>
            </p:cNvCxnSpPr>
            <p:nvPr/>
          </p:nvCxnSpPr>
          <p:spPr bwMode="auto">
            <a:xfrm rot="5400000" flipH="1" flipV="1">
              <a:off x="5402087" y="4966826"/>
              <a:ext cx="40339" cy="19572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7" name="Straight Connector 46"/>
            <p:cNvCxnSpPr>
              <a:cxnSpLocks noChangeShapeType="1"/>
              <a:stCxn id="20523" idx="5"/>
              <a:endCxn id="20525" idx="1"/>
            </p:cNvCxnSpPr>
            <p:nvPr/>
          </p:nvCxnSpPr>
          <p:spPr bwMode="auto">
            <a:xfrm rot="16200000" flipH="1">
              <a:off x="5070350" y="4217578"/>
              <a:ext cx="141659" cy="757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8" name="Straight Connector 47"/>
            <p:cNvCxnSpPr>
              <a:cxnSpLocks noChangeShapeType="1"/>
              <a:stCxn id="20524" idx="0"/>
              <a:endCxn id="20523" idx="3"/>
            </p:cNvCxnSpPr>
            <p:nvPr/>
          </p:nvCxnSpPr>
          <p:spPr bwMode="auto">
            <a:xfrm rot="5400000" flipH="1" flipV="1">
              <a:off x="4268028" y="4454958"/>
              <a:ext cx="46311" cy="18777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9" name="Straight Connector 48"/>
            <p:cNvCxnSpPr>
              <a:cxnSpLocks noChangeShapeType="1"/>
              <a:stCxn id="20533" idx="5"/>
              <a:endCxn id="20532" idx="0"/>
            </p:cNvCxnSpPr>
            <p:nvPr/>
          </p:nvCxnSpPr>
          <p:spPr bwMode="auto">
            <a:xfrm rot="16200000" flipH="1">
              <a:off x="2945205" y="4454957"/>
              <a:ext cx="49621" cy="18446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traight Connector 49"/>
            <p:cNvCxnSpPr>
              <a:cxnSpLocks noChangeShapeType="1"/>
              <a:stCxn id="20531" idx="0"/>
              <a:endCxn id="20533" idx="3"/>
            </p:cNvCxnSpPr>
            <p:nvPr/>
          </p:nvCxnSpPr>
          <p:spPr bwMode="auto">
            <a:xfrm rot="5400000" flipH="1" flipV="1">
              <a:off x="2375619" y="4454958"/>
              <a:ext cx="57572" cy="192415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1" name="Straight Connector 50"/>
            <p:cNvCxnSpPr>
              <a:cxnSpLocks noChangeShapeType="1"/>
              <a:stCxn id="20530" idx="7"/>
              <a:endCxn id="20531" idx="2"/>
            </p:cNvCxnSpPr>
            <p:nvPr/>
          </p:nvCxnSpPr>
          <p:spPr bwMode="auto">
            <a:xfrm rot="5400000" flipH="1" flipV="1">
              <a:off x="1551406" y="4664930"/>
              <a:ext cx="308370" cy="671813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2" name="Straight Connector 51"/>
            <p:cNvCxnSpPr>
              <a:cxnSpLocks noChangeShapeType="1"/>
              <a:stCxn id="20528" idx="0"/>
              <a:endCxn id="20529" idx="3"/>
            </p:cNvCxnSpPr>
            <p:nvPr/>
          </p:nvCxnSpPr>
          <p:spPr bwMode="auto">
            <a:xfrm rot="5400000" flipH="1" flipV="1">
              <a:off x="1639128" y="5964711"/>
              <a:ext cx="30409" cy="184464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3" name="Straight Connector 52"/>
            <p:cNvCxnSpPr>
              <a:cxnSpLocks noChangeShapeType="1"/>
              <a:stCxn id="20530" idx="5"/>
              <a:endCxn id="20529" idx="1"/>
            </p:cNvCxnSpPr>
            <p:nvPr/>
          </p:nvCxnSpPr>
          <p:spPr bwMode="auto">
            <a:xfrm rot="16200000" flipH="1">
              <a:off x="1491936" y="5409939"/>
              <a:ext cx="132377" cy="376879"/>
            </a:xfrm>
            <a:prstGeom prst="lin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9" name="Straight Connector 108"/>
          <p:cNvCxnSpPr>
            <a:cxnSpLocks noChangeShapeType="1"/>
            <a:stCxn id="20520" idx="2"/>
          </p:cNvCxnSpPr>
          <p:nvPr/>
        </p:nvCxnSpPr>
        <p:spPr bwMode="auto">
          <a:xfrm rot="10800000" flipV="1">
            <a:off x="2819400" y="3832225"/>
            <a:ext cx="357188" cy="239713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Straight Connector 110"/>
          <p:cNvCxnSpPr>
            <a:cxnSpLocks noChangeShapeType="1"/>
            <a:stCxn id="20518" idx="5"/>
            <a:endCxn id="20519" idx="1"/>
          </p:cNvCxnSpPr>
          <p:nvPr/>
        </p:nvCxnSpPr>
        <p:spPr bwMode="auto">
          <a:xfrm rot="16200000" flipH="1">
            <a:off x="2256632" y="1770856"/>
            <a:ext cx="119062" cy="2638425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Balancerede Søgetræer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mtClean="0"/>
              <a:t>Ved </a:t>
            </a:r>
            <a:r>
              <a:rPr lang="da-DK" b="1" smtClean="0">
                <a:solidFill>
                  <a:schemeClr val="accent2"/>
                </a:solidFill>
              </a:rPr>
              <a:t>balancerede søgetræer</a:t>
            </a:r>
            <a:r>
              <a:rPr lang="da-DK" smtClean="0"/>
              <a:t> omstruktureres træet løbende så søgetiderne forbliver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da-DK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3124200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AVL-træer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BB[</a:t>
            </a:r>
            <a:r>
              <a:rPr lang="el-GR" sz="2800" b="0"/>
              <a:t>α</a:t>
            </a:r>
            <a:r>
              <a:rPr lang="da-DK" sz="2800" b="0"/>
              <a:t>]-træer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Splay 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Lokalt balancerede 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</a:pPr>
            <a:r>
              <a:rPr lang="da-DK" sz="2800" b="0"/>
              <a:t>	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Rød-sorte træer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800600" y="3124200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Randomized trees</a:t>
            </a:r>
            <a:endParaRPr lang="en-US" sz="2800" b="0"/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(2,3)-træer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(2,4)-træer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B-træer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Vægtbalancerede 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</a:pPr>
            <a:r>
              <a:rPr lang="da-DK" sz="2800" b="0"/>
              <a:t>	B-træer</a:t>
            </a:r>
          </a:p>
          <a:p>
            <a:pPr marL="349250" indent="-349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a-DK" sz="2800" b="0"/>
              <a:t>...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4800" y="5181600"/>
            <a:ext cx="3657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72000" y="3886200"/>
            <a:ext cx="3657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a-DK" dirty="0" err="1">
                <a:cs typeface="+mn-cs"/>
              </a:rPr>
              <a:t>Rød-Sorte</a:t>
            </a:r>
            <a:r>
              <a:rPr lang="da-DK" dirty="0">
                <a:cs typeface="+mn-cs"/>
              </a:rPr>
              <a:t> </a:t>
            </a:r>
            <a:r>
              <a:rPr lang="da-DK" dirty="0" err="1">
                <a:cs typeface="+mn-cs"/>
              </a:rPr>
              <a:t>Søgetræer</a:t>
            </a:r>
            <a:r>
              <a:rPr lang="da-DK" dirty="0">
                <a:cs typeface="+mn-cs"/>
              </a:rPr>
              <a:t> [CLRS, kapitel 13]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Gerth Stølting Brodal</a:t>
            </a:r>
            <a:endParaRPr lang="en-US"/>
          </a:p>
        </p:txBody>
      </p:sp>
      <p:pic>
        <p:nvPicPr>
          <p:cNvPr id="2253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Rød-Sorte Søgetræer</a:t>
            </a:r>
            <a:endParaRPr lang="en-US" b="1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010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Mål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smtClean="0"/>
              <a:t>Søgetræer med dybde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O(log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Invarianter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/>
              <a:t>Hver knude er enten </a:t>
            </a:r>
            <a:r>
              <a:rPr lang="da-DK" sz="2800" b="1" smtClean="0">
                <a:solidFill>
                  <a:srgbClr val="FF0000"/>
                </a:solidFill>
              </a:rPr>
              <a:t>RØD</a:t>
            </a:r>
            <a:r>
              <a:rPr lang="da-DK" sz="2800" smtClean="0"/>
              <a:t> eller </a:t>
            </a:r>
            <a:r>
              <a:rPr lang="da-DK" sz="2800" b="1" smtClean="0">
                <a:solidFill>
                  <a:schemeClr val="tx2"/>
                </a:solidFill>
              </a:rPr>
              <a:t>SORT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>
                <a:solidFill>
                  <a:schemeClr val="tx2"/>
                </a:solidFill>
              </a:rPr>
              <a:t>Hver </a:t>
            </a:r>
            <a:r>
              <a:rPr lang="da-DK" sz="2800" b="1" smtClean="0">
                <a:solidFill>
                  <a:srgbClr val="FF0000"/>
                </a:solidFill>
              </a:rPr>
              <a:t>RØD</a:t>
            </a:r>
            <a:r>
              <a:rPr lang="da-DK" sz="2800" smtClean="0"/>
              <a:t> knude har en </a:t>
            </a:r>
            <a:r>
              <a:rPr lang="da-DK" sz="2800" b="1" smtClean="0">
                <a:solidFill>
                  <a:schemeClr val="tx2"/>
                </a:solidFill>
              </a:rPr>
              <a:t>SORT </a:t>
            </a:r>
            <a:r>
              <a:rPr lang="da-DK" sz="2800" smtClean="0">
                <a:solidFill>
                  <a:schemeClr val="tx2"/>
                </a:solidFill>
              </a:rPr>
              <a:t>far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>
                <a:solidFill>
                  <a:schemeClr val="tx2"/>
                </a:solidFill>
              </a:rPr>
              <a:t>Alle stier fra roden til et </a:t>
            </a:r>
            <a:r>
              <a:rPr lang="da-DK" sz="2800" u="sng" smtClean="0">
                <a:solidFill>
                  <a:schemeClr val="tx2"/>
                </a:solidFill>
              </a:rPr>
              <a:t>eksternt blad</a:t>
            </a:r>
            <a:r>
              <a:rPr lang="da-DK" sz="2800" smtClean="0">
                <a:solidFill>
                  <a:schemeClr val="tx2"/>
                </a:solidFill>
              </a:rPr>
              <a:t> har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tx2"/>
                </a:solidFill>
              </a:rPr>
              <a:t>	</a:t>
            </a:r>
            <a:r>
              <a:rPr lang="da-DK" sz="2800" b="1" smtClean="0">
                <a:solidFill>
                  <a:schemeClr val="accent2"/>
                </a:solidFill>
              </a:rPr>
              <a:t>samme antal sorte knuder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28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Sætning</a:t>
            </a:r>
            <a:r>
              <a:rPr lang="da-DK" sz="2800" b="1" smtClean="0">
                <a:solidFill>
                  <a:schemeClr val="tx2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800" smtClean="0">
                <a:solidFill>
                  <a:schemeClr val="tx2"/>
                </a:solidFill>
              </a:rPr>
              <a:t>Et rød-sort træ har højde</a:t>
            </a:r>
            <a:r>
              <a:rPr lang="da-DK" sz="2800" b="1" smtClean="0">
                <a:solidFill>
                  <a:schemeClr val="tx2"/>
                </a:solidFill>
              </a:rPr>
              <a:t> </a:t>
            </a:r>
            <a:r>
              <a:rPr lang="da-DK" sz="2800" b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log (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+1)</a:t>
            </a:r>
          </a:p>
        </p:txBody>
      </p:sp>
      <p:pic>
        <p:nvPicPr>
          <p:cNvPr id="23556" name="Picture 4" descr="red-black-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766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Rød-Sorte vs (2-4)-træer</a:t>
            </a:r>
            <a:endParaRPr lang="en-US" b="1" smtClean="0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85800" y="5562600"/>
            <a:ext cx="78486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3200">
                <a:solidFill>
                  <a:schemeClr val="accent2"/>
                </a:solidFill>
                <a:cs typeface="+mn-cs"/>
              </a:rPr>
              <a:t>(2,4)-træ</a:t>
            </a:r>
            <a:r>
              <a:rPr lang="da-DK" sz="3200" b="0">
                <a:cs typeface="+mn-cs"/>
              </a:rPr>
              <a:t> </a:t>
            </a:r>
            <a:r>
              <a:rPr lang="da-DK" sz="3200" b="0"/>
              <a:t>≡ </a:t>
            </a:r>
            <a:r>
              <a:rPr lang="da-DK" sz="3200">
                <a:solidFill>
                  <a:schemeClr val="accent2"/>
                </a:solidFill>
              </a:rPr>
              <a:t>rød-sort træ</a:t>
            </a:r>
            <a:r>
              <a:rPr lang="da-DK" sz="3200" b="0"/>
              <a:t> hvor alle røde knuder er slået sammen med faderen</a:t>
            </a:r>
          </a:p>
        </p:txBody>
      </p:sp>
      <p:grpSp>
        <p:nvGrpSpPr>
          <p:cNvPr id="24580" name="Group 11"/>
          <p:cNvGrpSpPr>
            <a:grpSpLocks/>
          </p:cNvGrpSpPr>
          <p:nvPr/>
        </p:nvGrpSpPr>
        <p:grpSpPr bwMode="auto">
          <a:xfrm>
            <a:off x="149225" y="1524000"/>
            <a:ext cx="8689975" cy="3567113"/>
            <a:chOff x="149400" y="1524000"/>
            <a:chExt cx="8689800" cy="3567113"/>
          </a:xfrm>
        </p:grpSpPr>
        <p:pic>
          <p:nvPicPr>
            <p:cNvPr id="24581" name="Picture 5" descr="red-black-vs-24-tree-answ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743200"/>
              <a:ext cx="36576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50" name="Text Box 6"/>
            <p:cNvSpPr txBox="1">
              <a:spLocks noChangeArrowheads="1"/>
            </p:cNvSpPr>
            <p:nvPr/>
          </p:nvSpPr>
          <p:spPr bwMode="auto">
            <a:xfrm>
              <a:off x="762163" y="4724400"/>
              <a:ext cx="3200336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a-DK">
                  <a:cs typeface="+mn-cs"/>
                </a:rPr>
                <a:t>Rød-sort træ</a:t>
              </a:r>
              <a:endParaRPr lang="en-US">
                <a:cs typeface="+mn-cs"/>
              </a:endParaRPr>
            </a:p>
          </p:txBody>
        </p:sp>
        <p:sp>
          <p:nvSpPr>
            <p:cNvPr id="108551" name="Text Box 7"/>
            <p:cNvSpPr txBox="1">
              <a:spLocks noChangeArrowheads="1"/>
            </p:cNvSpPr>
            <p:nvPr/>
          </p:nvSpPr>
          <p:spPr bwMode="auto">
            <a:xfrm>
              <a:off x="5334071" y="4724400"/>
              <a:ext cx="3200336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a-DK">
                  <a:cs typeface="+mn-cs"/>
                </a:rPr>
                <a:t>(2,4)-træ</a:t>
              </a:r>
              <a:endParaRPr lang="en-US">
                <a:cs typeface="+mn-cs"/>
              </a:endParaRPr>
            </a:p>
          </p:txBody>
        </p:sp>
        <p:grpSp>
          <p:nvGrpSpPr>
            <p:cNvPr id="24584" name="Group 10"/>
            <p:cNvGrpSpPr>
              <a:grpSpLocks/>
            </p:cNvGrpSpPr>
            <p:nvPr/>
          </p:nvGrpSpPr>
          <p:grpSpPr bwMode="auto">
            <a:xfrm>
              <a:off x="149400" y="1524000"/>
              <a:ext cx="3736800" cy="3167063"/>
              <a:chOff x="149400" y="1524000"/>
              <a:chExt cx="3736800" cy="3167063"/>
            </a:xfrm>
          </p:grpSpPr>
          <p:pic>
            <p:nvPicPr>
              <p:cNvPr id="24585" name="Picture 4" descr="red-black-tre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524000"/>
                <a:ext cx="3657600" cy="3167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6" name="Oval 7"/>
              <p:cNvSpPr>
                <a:spLocks noChangeArrowheads="1"/>
              </p:cNvSpPr>
              <p:nvPr/>
            </p:nvSpPr>
            <p:spPr bwMode="auto">
              <a:xfrm rot="-2405769">
                <a:off x="1262551" y="1685137"/>
                <a:ext cx="1998755" cy="8640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da-DK"/>
              </a:p>
            </p:txBody>
          </p:sp>
          <p:sp>
            <p:nvSpPr>
              <p:cNvPr id="24587" name="Oval 9"/>
              <p:cNvSpPr>
                <a:spLocks noChangeArrowheads="1"/>
              </p:cNvSpPr>
              <p:nvPr/>
            </p:nvSpPr>
            <p:spPr bwMode="auto">
              <a:xfrm>
                <a:off x="149400" y="2923366"/>
                <a:ext cx="1908000" cy="14760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da-DK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Egenskaber ved (2,4)-træer</a:t>
            </a: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2133600"/>
          </a:xfrm>
        </p:spPr>
        <p:txBody>
          <a:bodyPr/>
          <a:lstStyle/>
          <a:p>
            <a:pPr eaLnBrk="1" hangingPunct="1"/>
            <a:r>
              <a:rPr lang="da-DK" smtClean="0"/>
              <a:t>Alle interne knuder har mellem </a:t>
            </a:r>
            <a:r>
              <a:rPr lang="da-DK" b="1" smtClean="0">
                <a:solidFill>
                  <a:schemeClr val="accent2"/>
                </a:solidFill>
              </a:rPr>
              <a:t>2 og 4 børn</a:t>
            </a:r>
          </a:p>
          <a:p>
            <a:pPr eaLnBrk="1" hangingPunct="1"/>
            <a:r>
              <a:rPr lang="da-DK" smtClean="0"/>
              <a:t>Knude med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b="1" smtClean="0">
                <a:solidFill>
                  <a:schemeClr val="accent2"/>
                </a:solidFill>
              </a:rPr>
              <a:t> børn</a:t>
            </a:r>
            <a:r>
              <a:rPr lang="da-DK" smtClean="0"/>
              <a:t> gemmer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</a:rPr>
              <a:t>-1</a:t>
            </a:r>
            <a:r>
              <a:rPr lang="da-DK" b="1" smtClean="0">
                <a:solidFill>
                  <a:schemeClr val="accent2"/>
                </a:solidFill>
              </a:rPr>
              <a:t> elementer</a:t>
            </a:r>
          </a:p>
          <a:p>
            <a:pPr eaLnBrk="1" hangingPunct="1"/>
            <a:r>
              <a:rPr lang="da-DK" smtClean="0"/>
              <a:t>Stier fra roden til et eksternt blad er lige lange</a:t>
            </a:r>
            <a:endParaRPr lang="en-US" smtClean="0"/>
          </a:p>
        </p:txBody>
      </p:sp>
      <p:grpSp>
        <p:nvGrpSpPr>
          <p:cNvPr id="25604" name="Group 16"/>
          <p:cNvGrpSpPr>
            <a:grpSpLocks/>
          </p:cNvGrpSpPr>
          <p:nvPr/>
        </p:nvGrpSpPr>
        <p:grpSpPr bwMode="auto">
          <a:xfrm>
            <a:off x="762000" y="3505200"/>
            <a:ext cx="7848600" cy="3276600"/>
            <a:chOff x="149400" y="1524000"/>
            <a:chExt cx="8689800" cy="3567113"/>
          </a:xfrm>
        </p:grpSpPr>
        <p:pic>
          <p:nvPicPr>
            <p:cNvPr id="25605" name="Picture 5" descr="red-black-vs-24-tree-answ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743200"/>
              <a:ext cx="36576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762819" y="4724723"/>
              <a:ext cx="3198915" cy="3663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a-DK">
                  <a:cs typeface="+mn-cs"/>
                </a:rPr>
                <a:t>Rød-sort træ</a:t>
              </a:r>
              <a:endParaRPr lang="en-US">
                <a:cs typeface="+mn-cs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334455" y="4724723"/>
              <a:ext cx="3200673" cy="36639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a-DK">
                  <a:cs typeface="+mn-cs"/>
                </a:rPr>
                <a:t>(2,4)-træ</a:t>
              </a:r>
              <a:endParaRPr lang="en-US">
                <a:cs typeface="+mn-cs"/>
              </a:endParaRPr>
            </a:p>
          </p:txBody>
        </p:sp>
        <p:grpSp>
          <p:nvGrpSpPr>
            <p:cNvPr id="25608" name="Group 10"/>
            <p:cNvGrpSpPr>
              <a:grpSpLocks/>
            </p:cNvGrpSpPr>
            <p:nvPr/>
          </p:nvGrpSpPr>
          <p:grpSpPr bwMode="auto">
            <a:xfrm>
              <a:off x="149400" y="1524000"/>
              <a:ext cx="3736800" cy="3167063"/>
              <a:chOff x="149400" y="1524000"/>
              <a:chExt cx="3736800" cy="3167063"/>
            </a:xfrm>
          </p:grpSpPr>
          <p:pic>
            <p:nvPicPr>
              <p:cNvPr id="25609" name="Picture 4" descr="red-black-tre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524000"/>
                <a:ext cx="3657600" cy="3167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0" name="Oval 22"/>
              <p:cNvSpPr>
                <a:spLocks noChangeArrowheads="1"/>
              </p:cNvSpPr>
              <p:nvPr/>
            </p:nvSpPr>
            <p:spPr bwMode="auto">
              <a:xfrm rot="-2405769">
                <a:off x="1262551" y="1685137"/>
                <a:ext cx="1998755" cy="8640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da-DK"/>
              </a:p>
            </p:txBody>
          </p:sp>
          <p:sp>
            <p:nvSpPr>
              <p:cNvPr id="25611" name="Oval 23"/>
              <p:cNvSpPr>
                <a:spLocks noChangeArrowheads="1"/>
              </p:cNvSpPr>
              <p:nvPr/>
            </p:nvSpPr>
            <p:spPr bwMode="auto">
              <a:xfrm>
                <a:off x="149400" y="2923366"/>
                <a:ext cx="1908000" cy="147600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da-DK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Indsættelse i et (2,4)-træ</a:t>
            </a:r>
            <a:endParaRPr lang="en-US" b="1" smtClean="0"/>
          </a:p>
        </p:txBody>
      </p:sp>
      <p:pic>
        <p:nvPicPr>
          <p:cNvPr id="26627" name="Picture 4" descr="24-in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286000"/>
            <a:ext cx="8458200" cy="4332288"/>
            <a:chOff x="192" y="1440"/>
            <a:chExt cx="5328" cy="2729"/>
          </a:xfrm>
        </p:grpSpPr>
        <p:pic>
          <p:nvPicPr>
            <p:cNvPr id="26629" name="Picture 5" descr="24-insert-aft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024"/>
              <a:ext cx="5328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1104" y="1920"/>
              <a:ext cx="1266" cy="48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V="1">
              <a:off x="1104" y="1630"/>
              <a:ext cx="1064" cy="77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V="1">
              <a:off x="1104" y="1440"/>
              <a:ext cx="816" cy="96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11625" name="Text Box 9"/>
            <p:cNvSpPr txBox="1">
              <a:spLocks noChangeArrowheads="1"/>
            </p:cNvSpPr>
            <p:nvPr/>
          </p:nvSpPr>
          <p:spPr bwMode="auto">
            <a:xfrm>
              <a:off x="336" y="2408"/>
              <a:ext cx="1488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chemeClr val="accent2"/>
                  </a:solidFill>
                  <a:cs typeface="+mn-cs"/>
                </a:rPr>
                <a:t>Splittes </a:t>
              </a:r>
              <a:r>
                <a:rPr lang="en-US" b="0">
                  <a:solidFill>
                    <a:schemeClr val="accent2"/>
                  </a:solidFill>
                  <a:cs typeface="+mn-cs"/>
                </a:rPr>
                <a:t>i to knuder og midterste nøgle flyttes et niveu 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7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Abstrakt Datastruktur: Ordbog</a:t>
            </a:r>
            <a:endParaRPr lang="en-US" b="1" smtClean="0"/>
          </a:p>
        </p:txBody>
      </p:sp>
      <p:graphicFrame>
        <p:nvGraphicFramePr>
          <p:cNvPr id="87223" name="Group 183"/>
          <p:cNvGraphicFramePr>
            <a:graphicFrameLocks noGrp="1"/>
          </p:cNvGraphicFramePr>
          <p:nvPr>
            <p:ph idx="1"/>
          </p:nvPr>
        </p:nvGraphicFramePr>
        <p:xfrm>
          <a:off x="2971800" y="2057400"/>
          <a:ext cx="3657600" cy="32766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2468563"/>
          </a:xfrm>
        </p:spPr>
        <p:txBody>
          <a:bodyPr/>
          <a:lstStyle/>
          <a:p>
            <a:pPr eaLnBrk="1" hangingPunct="1"/>
            <a:r>
              <a:rPr lang="da-DK" sz="7200" b="1" smtClean="0"/>
              <a:t>Opdateringer af </a:t>
            </a:r>
            <a:br>
              <a:rPr lang="da-DK" sz="7200" b="1" smtClean="0"/>
            </a:br>
            <a:r>
              <a:rPr lang="da-DK" sz="7200" b="1" smtClean="0"/>
              <a:t>Rød-Sorte Træer</a:t>
            </a:r>
            <a:endParaRPr lang="en-US" sz="72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Rotationer</a:t>
            </a:r>
            <a:endParaRPr lang="en-US" b="1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39124" r="13103" b="37367"/>
          <a:stretch>
            <a:fillRect/>
          </a:stretch>
        </p:blipFill>
        <p:spPr bwMode="auto">
          <a:xfrm>
            <a:off x="1447800" y="1066800"/>
            <a:ext cx="6211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7863" r="8459" b="16730"/>
          <a:stretch>
            <a:fillRect/>
          </a:stretch>
        </p:blipFill>
        <p:spPr bwMode="auto">
          <a:xfrm>
            <a:off x="1181100" y="3200400"/>
            <a:ext cx="6972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sz="7200" b="1" smtClean="0"/>
              <a:t>Insert</a:t>
            </a:r>
            <a:endParaRPr lang="en-US" sz="72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t="15129" r="51993" b="22491"/>
          <a:stretch>
            <a:fillRect/>
          </a:stretch>
        </p:blipFill>
        <p:spPr bwMode="auto">
          <a:xfrm rot="60000">
            <a:off x="2451517" y="506413"/>
            <a:ext cx="35782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6"/>
          <p:cNvSpPr>
            <a:spLocks/>
          </p:cNvSpPr>
          <p:nvPr/>
        </p:nvSpPr>
        <p:spPr bwMode="auto">
          <a:xfrm>
            <a:off x="1546225" y="990600"/>
            <a:ext cx="381000" cy="48006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98425" y="3079750"/>
            <a:ext cx="1447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indsættelse</a:t>
            </a:r>
            <a:endParaRPr lang="en-US" b="0" dirty="0">
              <a:cs typeface="+mn-cs"/>
            </a:endParaRPr>
          </a:p>
        </p:txBody>
      </p:sp>
      <p:pic>
        <p:nvPicPr>
          <p:cNvPr id="30725" name="Picture 7" descr="red-black-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493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7391400" y="23050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7510463" y="2754313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6629400" y="3810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Insert(9)</a:t>
            </a:r>
          </a:p>
        </p:txBody>
      </p:sp>
      <p:pic>
        <p:nvPicPr>
          <p:cNvPr id="30729" name="Picture 5" descr="\\Unix\gerth\dads\slides\red-black-tree-insert9.cg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43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7432675" y="5378450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1275" y="5868988"/>
            <a:ext cx="1447800" cy="96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z  </a:t>
            </a:r>
            <a:r>
              <a:rPr lang="da-DK" sz="1200" b="0" dirty="0">
                <a:latin typeface="+mj-lt"/>
                <a:cs typeface="Times New Roman" pitchFamily="18" charset="0"/>
              </a:rPr>
              <a:t>opfylder ikke  invarianten</a:t>
            </a:r>
          </a:p>
          <a:p>
            <a:pPr algn="ctr">
              <a:spcBef>
                <a:spcPct val="50000"/>
              </a:spcBef>
              <a:defRPr/>
            </a:pPr>
            <a:endParaRPr lang="da-DK" b="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 rot="5400000">
            <a:off x="2628900" y="3390900"/>
            <a:ext cx="68580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Down Arrow 18"/>
          <p:cNvSpPr/>
          <p:nvPr/>
        </p:nvSpPr>
        <p:spPr bwMode="auto">
          <a:xfrm>
            <a:off x="7391400" y="3352800"/>
            <a:ext cx="533400" cy="49053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2146975" y="990358"/>
            <a:ext cx="381000" cy="22320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2133600" y="3330600"/>
            <a:ext cx="381000" cy="2808000"/>
          </a:xfrm>
          <a:prstGeom prst="leftBrace">
            <a:avLst>
              <a:gd name="adj1" fmla="val 10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1213366" y="1910835"/>
            <a:ext cx="14478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 smtClean="0">
                <a:cs typeface="+mn-cs"/>
              </a:rPr>
              <a:t>søg</a:t>
            </a:r>
            <a:endParaRPr lang="en-US" b="0" dirty="0"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 rot="16200000">
            <a:off x="1213367" y="4501634"/>
            <a:ext cx="14478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o</a:t>
            </a:r>
            <a:r>
              <a:rPr lang="en-US" b="0" dirty="0" err="1" smtClean="0">
                <a:cs typeface="+mn-cs"/>
              </a:rPr>
              <a:t>pret</a:t>
            </a:r>
            <a:r>
              <a:rPr lang="en-US" b="0" dirty="0" smtClean="0">
                <a:cs typeface="+mn-cs"/>
              </a:rPr>
              <a:t>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5208" r="21251" b="8333"/>
          <a:stretch>
            <a:fillRect/>
          </a:stretch>
        </p:blipFill>
        <p:spPr bwMode="auto">
          <a:xfrm>
            <a:off x="2286000" y="304800"/>
            <a:ext cx="472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3048000" y="1143000"/>
            <a:ext cx="914400" cy="838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48" name="Oval 6"/>
          <p:cNvSpPr>
            <a:spLocks noChangeArrowheads="1"/>
          </p:cNvSpPr>
          <p:nvPr/>
        </p:nvSpPr>
        <p:spPr bwMode="auto">
          <a:xfrm rot="1500000">
            <a:off x="3140075" y="2400300"/>
            <a:ext cx="1371600" cy="5715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 rot="-1500000">
            <a:off x="2638425" y="4143375"/>
            <a:ext cx="1219200" cy="5334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0" name="Oval 10"/>
          <p:cNvSpPr>
            <a:spLocks noChangeArrowheads="1"/>
          </p:cNvSpPr>
          <p:nvPr/>
        </p:nvSpPr>
        <p:spPr bwMode="auto">
          <a:xfrm>
            <a:off x="6253163" y="43957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5688013" y="5684838"/>
            <a:ext cx="288925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3386138" y="4130675"/>
            <a:ext cx="287337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3" name="Oval 10"/>
          <p:cNvSpPr>
            <a:spLocks noChangeArrowheads="1"/>
          </p:cNvSpPr>
          <p:nvPr/>
        </p:nvSpPr>
        <p:spPr bwMode="auto">
          <a:xfrm>
            <a:off x="2816225" y="4421188"/>
            <a:ext cx="287338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2963863" y="49799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3240088" y="32654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3378200" y="2405063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3962400" y="2684463"/>
            <a:ext cx="287338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6246813" y="2667000"/>
            <a:ext cx="287337" cy="287338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6240463" y="950913"/>
            <a:ext cx="288925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4375150" y="1246188"/>
            <a:ext cx="287338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1" name="Oval 16"/>
          <p:cNvSpPr>
            <a:spLocks noChangeArrowheads="1"/>
          </p:cNvSpPr>
          <p:nvPr/>
        </p:nvSpPr>
        <p:spPr bwMode="auto">
          <a:xfrm>
            <a:off x="3517900" y="12588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2" name="Oval 17"/>
          <p:cNvSpPr>
            <a:spLocks noChangeArrowheads="1"/>
          </p:cNvSpPr>
          <p:nvPr/>
        </p:nvSpPr>
        <p:spPr bwMode="auto">
          <a:xfrm>
            <a:off x="3228975" y="1544638"/>
            <a:ext cx="287338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3" name="Oval 18"/>
          <p:cNvSpPr>
            <a:spLocks noChangeArrowheads="1"/>
          </p:cNvSpPr>
          <p:nvPr/>
        </p:nvSpPr>
        <p:spPr bwMode="auto">
          <a:xfrm>
            <a:off x="3373438" y="685800"/>
            <a:ext cx="288925" cy="287338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4" name="Oval 10"/>
          <p:cNvSpPr>
            <a:spLocks noChangeArrowheads="1"/>
          </p:cNvSpPr>
          <p:nvPr/>
        </p:nvSpPr>
        <p:spPr bwMode="auto">
          <a:xfrm>
            <a:off x="3403600" y="5702300"/>
            <a:ext cx="287338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5" name="Oval 10"/>
          <p:cNvSpPr>
            <a:spLocks noChangeArrowheads="1"/>
          </p:cNvSpPr>
          <p:nvPr/>
        </p:nvSpPr>
        <p:spPr bwMode="auto">
          <a:xfrm>
            <a:off x="3548063" y="6275388"/>
            <a:ext cx="288925" cy="28892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1766" name="Oval 10"/>
          <p:cNvSpPr>
            <a:spLocks noChangeArrowheads="1"/>
          </p:cNvSpPr>
          <p:nvPr/>
        </p:nvSpPr>
        <p:spPr bwMode="auto">
          <a:xfrm>
            <a:off x="6697663" y="6256338"/>
            <a:ext cx="288925" cy="2873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" name="Arc 1"/>
          <p:cNvSpPr/>
          <p:nvPr/>
        </p:nvSpPr>
        <p:spPr bwMode="auto">
          <a:xfrm flipH="1">
            <a:off x="3035970" y="2133600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>
            <a:off x="4222716" y="3691512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b="1" smtClean="0"/>
              <a:t>Indsættelse i rød-sorte træer:</a:t>
            </a:r>
            <a:br>
              <a:rPr lang="en-US" sz="4000" b="1" smtClean="0"/>
            </a:br>
            <a:r>
              <a:rPr lang="en-US" sz="4000" b="1" smtClean="0"/>
              <a:t>rebalancering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23529" b="5882"/>
          <a:stretch>
            <a:fillRect/>
          </a:stretch>
        </p:blipFill>
        <p:spPr bwMode="auto">
          <a:xfrm>
            <a:off x="1866900" y="1439863"/>
            <a:ext cx="72771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4304" r="4167" b="35768"/>
          <a:stretch>
            <a:fillRect/>
          </a:stretch>
        </p:blipFill>
        <p:spPr bwMode="auto">
          <a:xfrm>
            <a:off x="1219200" y="4789488"/>
            <a:ext cx="67532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6"/>
          <p:cNvSpPr>
            <a:spLocks/>
          </p:cNvSpPr>
          <p:nvPr/>
        </p:nvSpPr>
        <p:spPr bwMode="auto">
          <a:xfrm>
            <a:off x="1708150" y="1524000"/>
            <a:ext cx="228600" cy="3124200"/>
          </a:xfrm>
          <a:prstGeom prst="leftBrace">
            <a:avLst>
              <a:gd name="adj1" fmla="val 11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762000" y="292100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0">
                <a:latin typeface="Times New Roman" pitchFamily="18" charset="0"/>
                <a:cs typeface="+mn-cs"/>
              </a:rPr>
              <a:t>Case 1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228600" y="1905000"/>
            <a:ext cx="152400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cs typeface="+mn-cs"/>
              </a:rPr>
              <a:t>Omfarv</a:t>
            </a:r>
            <a:r>
              <a:rPr lang="en-US" dirty="0">
                <a:cs typeface="+mn-cs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og</a:t>
            </a:r>
            <a:r>
              <a:rPr lang="en-US" dirty="0">
                <a:cs typeface="+mn-cs"/>
              </a:rPr>
              <a:t> dens to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røde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dirty="0" err="1">
                <a:cs typeface="+mn-cs"/>
              </a:rPr>
              <a:t>børn</a:t>
            </a:r>
            <a:endParaRPr lang="en-US" dirty="0">
              <a:cs typeface="+mn-cs"/>
            </a:endParaRPr>
          </a:p>
        </p:txBody>
      </p:sp>
      <p:sp>
        <p:nvSpPr>
          <p:cNvPr id="33800" name="Oval 10"/>
          <p:cNvSpPr>
            <a:spLocks noChangeArrowheads="1"/>
          </p:cNvSpPr>
          <p:nvPr/>
        </p:nvSpPr>
        <p:spPr bwMode="auto">
          <a:xfrm rot="-1920000">
            <a:off x="1905000" y="3673475"/>
            <a:ext cx="12192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1" name="Oval 12"/>
          <p:cNvSpPr>
            <a:spLocks noChangeArrowheads="1"/>
          </p:cNvSpPr>
          <p:nvPr/>
        </p:nvSpPr>
        <p:spPr bwMode="auto">
          <a:xfrm rot="1980000">
            <a:off x="2373313" y="2097088"/>
            <a:ext cx="1219200" cy="5064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 rot="1980000">
            <a:off x="1266825" y="5518150"/>
            <a:ext cx="1219200" cy="5064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3" name="Oval 14"/>
          <p:cNvSpPr>
            <a:spLocks noChangeArrowheads="1"/>
          </p:cNvSpPr>
          <p:nvPr/>
        </p:nvSpPr>
        <p:spPr bwMode="auto">
          <a:xfrm rot="-1920000">
            <a:off x="3124200" y="5470525"/>
            <a:ext cx="12192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4" name="Oval 10"/>
          <p:cNvSpPr>
            <a:spLocks noChangeArrowheads="1"/>
          </p:cNvSpPr>
          <p:nvPr/>
        </p:nvSpPr>
        <p:spPr bwMode="auto">
          <a:xfrm>
            <a:off x="5908675" y="5438775"/>
            <a:ext cx="360363" cy="360363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5" name="Oval 10"/>
          <p:cNvSpPr>
            <a:spLocks noChangeArrowheads="1"/>
          </p:cNvSpPr>
          <p:nvPr/>
        </p:nvSpPr>
        <p:spPr bwMode="auto">
          <a:xfrm>
            <a:off x="7335838" y="5430838"/>
            <a:ext cx="360362" cy="360362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6" name="Oval 10"/>
          <p:cNvSpPr>
            <a:spLocks noChangeArrowheads="1"/>
          </p:cNvSpPr>
          <p:nvPr/>
        </p:nvSpPr>
        <p:spPr bwMode="auto">
          <a:xfrm>
            <a:off x="3751263" y="5422900"/>
            <a:ext cx="360362" cy="360363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7" name="Oval 10"/>
          <p:cNvSpPr>
            <a:spLocks noChangeArrowheads="1"/>
          </p:cNvSpPr>
          <p:nvPr/>
        </p:nvSpPr>
        <p:spPr bwMode="auto">
          <a:xfrm>
            <a:off x="1443038" y="5418138"/>
            <a:ext cx="360362" cy="360362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8" name="Oval 10"/>
          <p:cNvSpPr>
            <a:spLocks noChangeArrowheads="1"/>
          </p:cNvSpPr>
          <p:nvPr/>
        </p:nvSpPr>
        <p:spPr bwMode="auto">
          <a:xfrm>
            <a:off x="1978025" y="5776913"/>
            <a:ext cx="360363" cy="360362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09" name="Oval 10"/>
          <p:cNvSpPr>
            <a:spLocks noChangeArrowheads="1"/>
          </p:cNvSpPr>
          <p:nvPr/>
        </p:nvSpPr>
        <p:spPr bwMode="auto">
          <a:xfrm>
            <a:off x="3400425" y="5783263"/>
            <a:ext cx="358775" cy="358775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0" name="Oval 10"/>
          <p:cNvSpPr>
            <a:spLocks noChangeArrowheads="1"/>
          </p:cNvSpPr>
          <p:nvPr/>
        </p:nvSpPr>
        <p:spPr bwMode="auto">
          <a:xfrm>
            <a:off x="2598738" y="3665538"/>
            <a:ext cx="325437" cy="325437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1" name="Oval 10"/>
          <p:cNvSpPr>
            <a:spLocks noChangeArrowheads="1"/>
          </p:cNvSpPr>
          <p:nvPr/>
        </p:nvSpPr>
        <p:spPr bwMode="auto">
          <a:xfrm>
            <a:off x="2108200" y="4002088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2" name="Oval 10"/>
          <p:cNvSpPr>
            <a:spLocks noChangeArrowheads="1"/>
          </p:cNvSpPr>
          <p:nvPr/>
        </p:nvSpPr>
        <p:spPr bwMode="auto">
          <a:xfrm>
            <a:off x="4570413" y="3657600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3" name="Oval 10"/>
          <p:cNvSpPr>
            <a:spLocks noChangeArrowheads="1"/>
          </p:cNvSpPr>
          <p:nvPr/>
        </p:nvSpPr>
        <p:spPr bwMode="auto">
          <a:xfrm>
            <a:off x="6053138" y="3968750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4" name="Oval 10"/>
          <p:cNvSpPr>
            <a:spLocks noChangeArrowheads="1"/>
          </p:cNvSpPr>
          <p:nvPr/>
        </p:nvSpPr>
        <p:spPr bwMode="auto">
          <a:xfrm>
            <a:off x="7524750" y="3302000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5" name="Oval 10"/>
          <p:cNvSpPr>
            <a:spLocks noChangeArrowheads="1"/>
          </p:cNvSpPr>
          <p:nvPr/>
        </p:nvSpPr>
        <p:spPr bwMode="auto">
          <a:xfrm>
            <a:off x="7500938" y="1658938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6" name="Oval 10"/>
          <p:cNvSpPr>
            <a:spLocks noChangeArrowheads="1"/>
          </p:cNvSpPr>
          <p:nvPr/>
        </p:nvSpPr>
        <p:spPr bwMode="auto">
          <a:xfrm>
            <a:off x="7018338" y="2319338"/>
            <a:ext cx="325437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7" name="Oval 10"/>
          <p:cNvSpPr>
            <a:spLocks noChangeArrowheads="1"/>
          </p:cNvSpPr>
          <p:nvPr/>
        </p:nvSpPr>
        <p:spPr bwMode="auto">
          <a:xfrm>
            <a:off x="4552950" y="2005013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8" name="Oval 10"/>
          <p:cNvSpPr>
            <a:spLocks noChangeArrowheads="1"/>
          </p:cNvSpPr>
          <p:nvPr/>
        </p:nvSpPr>
        <p:spPr bwMode="auto">
          <a:xfrm>
            <a:off x="3082925" y="2351088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3819" name="Oval 10"/>
          <p:cNvSpPr>
            <a:spLocks noChangeArrowheads="1"/>
          </p:cNvSpPr>
          <p:nvPr/>
        </p:nvSpPr>
        <p:spPr bwMode="auto">
          <a:xfrm>
            <a:off x="2579688" y="2022475"/>
            <a:ext cx="323850" cy="32385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44335" y="5029200"/>
            <a:ext cx="122726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 smtClean="0">
                <a:cs typeface="+mn-cs"/>
              </a:rPr>
              <a:t>Afslut</a:t>
            </a:r>
            <a:endParaRPr lang="en-US" dirty="0">
              <a:cs typeface="+mn-cs"/>
            </a:endParaRPr>
          </a:p>
        </p:txBody>
      </p:sp>
      <p:sp>
        <p:nvSpPr>
          <p:cNvPr id="29" name="Arc 28"/>
          <p:cNvSpPr/>
          <p:nvPr/>
        </p:nvSpPr>
        <p:spPr bwMode="auto">
          <a:xfrm flipH="1">
            <a:off x="1081200" y="5193801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Arc 29"/>
          <p:cNvSpPr/>
          <p:nvPr/>
        </p:nvSpPr>
        <p:spPr bwMode="auto">
          <a:xfrm>
            <a:off x="4222716" y="4948532"/>
            <a:ext cx="900000" cy="900000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1414" r="17805" b="15741"/>
          <a:stretch>
            <a:fillRect/>
          </a:stretch>
        </p:blipFill>
        <p:spPr bwMode="auto">
          <a:xfrm>
            <a:off x="457200" y="762000"/>
            <a:ext cx="8458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1" name="Straight Connector 27"/>
          <p:cNvCxnSpPr>
            <a:cxnSpLocks noChangeShapeType="1"/>
          </p:cNvCxnSpPr>
          <p:nvPr/>
        </p:nvCxnSpPr>
        <p:spPr bwMode="auto">
          <a:xfrm rot="16200000" flipH="1">
            <a:off x="6553200" y="1143000"/>
            <a:ext cx="6096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2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6591300" y="419100"/>
            <a:ext cx="6858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6503988" y="762000"/>
            <a:ext cx="396875" cy="395288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5867400" y="7635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z.p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6019800" y="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z.p</a:t>
            </a:r>
            <a:r>
              <a:rPr lang="da-DK" sz="2000" b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1428750"/>
            <a:ext cx="91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a-DK" sz="20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rød</a:t>
            </a:r>
            <a:r>
              <a:rPr lang="da-DK" sz="2000" b="0" i="1" dirty="0">
                <a:latin typeface="Times New Roman" pitchFamily="18" charset="0"/>
                <a:cs typeface="Times New Roman" pitchFamily="18" charset="0"/>
              </a:rPr>
              <a:t>  z</a:t>
            </a:r>
            <a:endParaRPr lang="da-DK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762000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a-DK" sz="2000" b="0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da-DK" sz="1600" b="0" dirty="0">
                <a:latin typeface="+mj-lt"/>
                <a:cs typeface="Times New Roman" pitchFamily="18" charset="0"/>
              </a:rPr>
              <a:t>(evt. </a:t>
            </a:r>
            <a:r>
              <a:rPr lang="da-DK" sz="1600" b="0" dirty="0" err="1">
                <a:latin typeface="+mj-lt"/>
                <a:cs typeface="Times New Roman" pitchFamily="18" charset="0"/>
              </a:rPr>
              <a:t>nil</a:t>
            </a:r>
            <a:r>
              <a:rPr lang="da-DK" sz="1600" b="0" dirty="0">
                <a:latin typeface="+mj-lt"/>
                <a:cs typeface="Times New Roman" pitchFamily="18" charset="0"/>
              </a:rPr>
              <a:t>)</a:t>
            </a:r>
            <a:endParaRPr lang="da-DK" sz="16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32778" name="Oval 20"/>
          <p:cNvSpPr>
            <a:spLocks noChangeArrowheads="1"/>
          </p:cNvSpPr>
          <p:nvPr/>
        </p:nvSpPr>
        <p:spPr bwMode="auto">
          <a:xfrm>
            <a:off x="7570788" y="762000"/>
            <a:ext cx="396875" cy="3952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79" name="Rectangle 21"/>
          <p:cNvSpPr>
            <a:spLocks noChangeArrowheads="1"/>
          </p:cNvSpPr>
          <p:nvPr/>
        </p:nvSpPr>
        <p:spPr bwMode="auto">
          <a:xfrm>
            <a:off x="7772400" y="762000"/>
            <a:ext cx="2286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80" name="Oval 22"/>
          <p:cNvSpPr>
            <a:spLocks noChangeArrowheads="1"/>
          </p:cNvSpPr>
          <p:nvPr/>
        </p:nvSpPr>
        <p:spPr bwMode="auto">
          <a:xfrm>
            <a:off x="7570788" y="762000"/>
            <a:ext cx="396875" cy="39528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cxnSp>
        <p:nvCxnSpPr>
          <p:cNvPr id="32781" name="Straight Connector 30"/>
          <p:cNvCxnSpPr>
            <a:cxnSpLocks noChangeShapeType="1"/>
            <a:stCxn id="32780" idx="1"/>
          </p:cNvCxnSpPr>
          <p:nvPr/>
        </p:nvCxnSpPr>
        <p:spPr bwMode="auto">
          <a:xfrm rot="16200000" flipV="1">
            <a:off x="7176294" y="367506"/>
            <a:ext cx="515938" cy="3905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Connector 41"/>
          <p:cNvCxnSpPr>
            <a:cxnSpLocks noChangeShapeType="1"/>
          </p:cNvCxnSpPr>
          <p:nvPr/>
        </p:nvCxnSpPr>
        <p:spPr bwMode="auto">
          <a:xfrm rot="16200000" flipH="1">
            <a:off x="6972300" y="17907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Connector 43"/>
          <p:cNvCxnSpPr>
            <a:cxnSpLocks noChangeShapeType="1"/>
          </p:cNvCxnSpPr>
          <p:nvPr/>
        </p:nvCxnSpPr>
        <p:spPr bwMode="auto">
          <a:xfrm rot="5400000">
            <a:off x="6667500" y="17907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4" name="Oval 13"/>
          <p:cNvSpPr>
            <a:spLocks noChangeArrowheads="1"/>
          </p:cNvSpPr>
          <p:nvPr/>
        </p:nvSpPr>
        <p:spPr bwMode="auto">
          <a:xfrm>
            <a:off x="6843713" y="1433513"/>
            <a:ext cx="395287" cy="395287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785" name="TextBox 47"/>
          <p:cNvSpPr txBox="1">
            <a:spLocks noChangeArrowheads="1"/>
          </p:cNvSpPr>
          <p:nvPr/>
        </p:nvSpPr>
        <p:spPr bwMode="auto">
          <a:xfrm>
            <a:off x="6553200" y="2057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0"/>
              <a:t>nil/sort</a:t>
            </a:r>
          </a:p>
        </p:txBody>
      </p:sp>
      <p:cxnSp>
        <p:nvCxnSpPr>
          <p:cNvPr id="32786" name="Straight Arrow Connector 54"/>
          <p:cNvCxnSpPr>
            <a:cxnSpLocks noChangeShapeType="1"/>
          </p:cNvCxnSpPr>
          <p:nvPr/>
        </p:nvCxnSpPr>
        <p:spPr bwMode="auto">
          <a:xfrm rot="10800000" flipV="1">
            <a:off x="3733800" y="1295400"/>
            <a:ext cx="2286000" cy="6096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7" name="Oval 17"/>
          <p:cNvSpPr>
            <a:spLocks noChangeArrowheads="1"/>
          </p:cNvSpPr>
          <p:nvPr/>
        </p:nvSpPr>
        <p:spPr bwMode="auto">
          <a:xfrm>
            <a:off x="7010400" y="76200"/>
            <a:ext cx="395288" cy="3952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sz="7200" b="1" smtClean="0"/>
              <a:t>Delete</a:t>
            </a:r>
            <a:endParaRPr lang="en-US" sz="72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 t="7251" r="28120" b="4126"/>
          <a:stretch>
            <a:fillRect/>
          </a:stretch>
        </p:blipFill>
        <p:spPr bwMode="auto">
          <a:xfrm rot="-60000">
            <a:off x="1536700" y="314325"/>
            <a:ext cx="51054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5"/>
          <p:cNvSpPr>
            <a:spLocks/>
          </p:cNvSpPr>
          <p:nvPr/>
        </p:nvSpPr>
        <p:spPr bwMode="auto">
          <a:xfrm>
            <a:off x="1346200" y="838200"/>
            <a:ext cx="330200" cy="495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0" y="2971800"/>
            <a:ext cx="1447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slettelse</a:t>
            </a:r>
            <a:endParaRPr lang="en-US" b="0" dirty="0">
              <a:cs typeface="+mn-cs"/>
            </a:endParaRPr>
          </a:p>
        </p:txBody>
      </p:sp>
      <p:pic>
        <p:nvPicPr>
          <p:cNvPr id="35845" name="Picture 7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9175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629400" y="2990850"/>
            <a:ext cx="714375" cy="1050925"/>
            <a:chOff x="4032" y="1162"/>
            <a:chExt cx="450" cy="66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35857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8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9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324600" y="2070100"/>
            <a:ext cx="774700" cy="676275"/>
            <a:chOff x="3840" y="582"/>
            <a:chExt cx="488" cy="426"/>
          </a:xfrm>
        </p:grpSpPr>
        <p:sp>
          <p:nvSpPr>
            <p:cNvPr id="35853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5854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324600" y="2546350"/>
            <a:ext cx="381000" cy="1038225"/>
            <a:chOff x="3840" y="882"/>
            <a:chExt cx="240" cy="654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888" y="882"/>
              <a:ext cx="14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4600" y="2514600"/>
            <a:ext cx="381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7</a:t>
            </a:r>
          </a:p>
        </p:txBody>
      </p:sp>
      <p:sp>
        <p:nvSpPr>
          <p:cNvPr id="35850" name="Rectangle 4"/>
          <p:cNvSpPr>
            <a:spLocks noChangeArrowheads="1"/>
          </p:cNvSpPr>
          <p:nvPr/>
        </p:nvSpPr>
        <p:spPr bwMode="auto">
          <a:xfrm>
            <a:off x="0" y="-106363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a-DK" sz="2400">
                <a:solidFill>
                  <a:schemeClr val="tx2"/>
                </a:solidFill>
              </a:rPr>
              <a:t>[CLRS, Ed. 2]</a:t>
            </a:r>
            <a:endParaRPr lang="en-US" sz="240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11404" r="41081" b="8525"/>
          <a:stretch>
            <a:fillRect/>
          </a:stretch>
        </p:blipFill>
        <p:spPr bwMode="auto">
          <a:xfrm>
            <a:off x="661988" y="336550"/>
            <a:ext cx="4443412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5"/>
          <p:cNvSpPr>
            <a:spLocks/>
          </p:cNvSpPr>
          <p:nvPr/>
        </p:nvSpPr>
        <p:spPr bwMode="auto">
          <a:xfrm>
            <a:off x="417513" y="708025"/>
            <a:ext cx="330200" cy="5435600"/>
          </a:xfrm>
          <a:prstGeom prst="leftBrace">
            <a:avLst>
              <a:gd name="adj1" fmla="val 12498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 rot="16200000">
            <a:off x="-1630362" y="3238500"/>
            <a:ext cx="3733800" cy="368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 err="1">
                <a:cs typeface="+mn-cs"/>
              </a:rPr>
              <a:t>Ubalanceret</a:t>
            </a:r>
            <a:r>
              <a:rPr lang="en-US" b="0" dirty="0">
                <a:cs typeface="+mn-cs"/>
              </a:rPr>
              <a:t> </a:t>
            </a:r>
            <a:r>
              <a:rPr lang="en-US" b="0" dirty="0" err="1">
                <a:cs typeface="+mn-cs"/>
              </a:rPr>
              <a:t>slettelse</a:t>
            </a:r>
            <a:endParaRPr lang="en-US" b="0" dirty="0">
              <a:cs typeface="+mn-cs"/>
            </a:endParaRPr>
          </a:p>
        </p:txBody>
      </p:sp>
      <p:pic>
        <p:nvPicPr>
          <p:cNvPr id="36869" name="Picture 7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8575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477000" y="2000250"/>
            <a:ext cx="714375" cy="1050925"/>
            <a:chOff x="4032" y="1162"/>
            <a:chExt cx="450" cy="66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36882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83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84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172200" y="1079500"/>
            <a:ext cx="774700" cy="676275"/>
            <a:chOff x="3840" y="582"/>
            <a:chExt cx="488" cy="426"/>
          </a:xfrm>
        </p:grpSpPr>
        <p:sp>
          <p:nvSpPr>
            <p:cNvPr id="36878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36879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72200" y="1555750"/>
            <a:ext cx="381000" cy="1038225"/>
            <a:chOff x="3840" y="882"/>
            <a:chExt cx="240" cy="654"/>
          </a:xfrm>
        </p:grpSpPr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888" y="882"/>
              <a:ext cx="14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72200" y="1524000"/>
            <a:ext cx="381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7</a:t>
            </a:r>
          </a:p>
        </p:txBody>
      </p:sp>
      <p:pic>
        <p:nvPicPr>
          <p:cNvPr id="36874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t="19319" r="57085" b="55077"/>
          <a:stretch>
            <a:fillRect/>
          </a:stretch>
        </p:blipFill>
        <p:spPr bwMode="auto">
          <a:xfrm>
            <a:off x="6400800" y="4648200"/>
            <a:ext cx="256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4"/>
          <p:cNvSpPr>
            <a:spLocks noChangeArrowheads="1"/>
          </p:cNvSpPr>
          <p:nvPr/>
        </p:nvSpPr>
        <p:spPr bwMode="auto">
          <a:xfrm>
            <a:off x="0" y="-106363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a-DK" sz="2400">
                <a:solidFill>
                  <a:schemeClr val="tx2"/>
                </a:solidFill>
              </a:rPr>
              <a:t>[CLRS, Ed. 3]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(Statisk) Ordbog : Sorteret Array</a:t>
            </a:r>
            <a:endParaRPr lang="en-US" sz="4000" b="1" smtClean="0"/>
          </a:p>
        </p:txBody>
      </p:sp>
      <p:pic>
        <p:nvPicPr>
          <p:cNvPr id="10243" name="Picture 4" descr="sortedarr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8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47" name="Group 35"/>
          <p:cNvGraphicFramePr>
            <a:graphicFrameLocks noGrp="1"/>
          </p:cNvGraphicFramePr>
          <p:nvPr>
            <p:ph sz="half" idx="2"/>
          </p:nvPr>
        </p:nvGraphicFramePr>
        <p:xfrm>
          <a:off x="2057400" y="4114800"/>
          <a:ext cx="5181600" cy="2392363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0149" name="Picture 37" descr="binarysear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3125" r="14375" b="4167"/>
          <a:stretch>
            <a:fillRect/>
          </a:stretch>
        </p:blipFill>
        <p:spPr bwMode="auto">
          <a:xfrm>
            <a:off x="200025" y="0"/>
            <a:ext cx="7315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229100" y="27622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68275" y="181292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553200" y="415607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610225" y="19812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485900" y="3048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368550" y="583565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009650" y="4113213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endParaRPr lang="da-DK">
              <a:solidFill>
                <a:srgbClr val="FF0000"/>
              </a:solidFill>
              <a:cs typeface="+mn-cs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4718050" y="1560513"/>
            <a:ext cx="233045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cs typeface="+mn-cs"/>
              </a:rPr>
              <a:t>sort/dobbelt sort</a:t>
            </a:r>
            <a:endParaRPr lang="da-DK" dirty="0">
              <a:cs typeface="+mn-cs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247650" y="346075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4362450" y="34290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362450" y="516890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>
              <a:cs typeface="+mn-cs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4805363" y="6254750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83396" y="5363785"/>
            <a:ext cx="106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38928" name="Oval 19"/>
          <p:cNvSpPr>
            <a:spLocks noChangeArrowheads="1"/>
          </p:cNvSpPr>
          <p:nvPr/>
        </p:nvSpPr>
        <p:spPr bwMode="auto">
          <a:xfrm>
            <a:off x="415925" y="548362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29" name="Oval 24"/>
          <p:cNvSpPr>
            <a:spLocks noChangeArrowheads="1"/>
          </p:cNvSpPr>
          <p:nvPr/>
        </p:nvSpPr>
        <p:spPr bwMode="auto">
          <a:xfrm>
            <a:off x="4025900" y="86903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0" name="Oval 25"/>
          <p:cNvSpPr>
            <a:spLocks noChangeArrowheads="1"/>
          </p:cNvSpPr>
          <p:nvPr/>
        </p:nvSpPr>
        <p:spPr bwMode="auto">
          <a:xfrm>
            <a:off x="428625" y="2269212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1" name="Oval 26"/>
          <p:cNvSpPr>
            <a:spLocks noChangeArrowheads="1"/>
          </p:cNvSpPr>
          <p:nvPr/>
        </p:nvSpPr>
        <p:spPr bwMode="auto">
          <a:xfrm>
            <a:off x="428625" y="399323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2" name="Oval 27"/>
          <p:cNvSpPr>
            <a:spLocks noChangeArrowheads="1"/>
          </p:cNvSpPr>
          <p:nvPr/>
        </p:nvSpPr>
        <p:spPr bwMode="auto">
          <a:xfrm>
            <a:off x="444500" y="571408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3" name="Oval 28"/>
          <p:cNvSpPr>
            <a:spLocks noChangeArrowheads="1"/>
          </p:cNvSpPr>
          <p:nvPr/>
        </p:nvSpPr>
        <p:spPr bwMode="auto">
          <a:xfrm>
            <a:off x="5219874" y="1888212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4" name="Oval 26"/>
          <p:cNvSpPr>
            <a:spLocks noChangeArrowheads="1"/>
          </p:cNvSpPr>
          <p:nvPr/>
        </p:nvSpPr>
        <p:spPr bwMode="auto">
          <a:xfrm>
            <a:off x="4546600" y="3961487"/>
            <a:ext cx="469900" cy="519351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cxnSp>
        <p:nvCxnSpPr>
          <p:cNvPr id="38935" name="Straight Connector 24"/>
          <p:cNvCxnSpPr>
            <a:cxnSpLocks noChangeShapeType="1"/>
          </p:cNvCxnSpPr>
          <p:nvPr/>
        </p:nvCxnSpPr>
        <p:spPr bwMode="auto">
          <a:xfrm rot="16200000" flipH="1">
            <a:off x="4114800" y="3429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TextBox 25"/>
          <p:cNvSpPr txBox="1">
            <a:spLocks noChangeArrowheads="1"/>
          </p:cNvSpPr>
          <p:nvPr/>
        </p:nvSpPr>
        <p:spPr bwMode="auto">
          <a:xfrm>
            <a:off x="7467600" y="675412"/>
            <a:ext cx="1752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1 → 2,3,4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2 → Problemet </a:t>
            </a:r>
            <a:r>
              <a:rPr lang="da-DK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1400" dirty="0"/>
              <a:t> flyttet tættere på roden</a:t>
            </a:r>
            <a:br>
              <a:rPr lang="da-DK" sz="1400" dirty="0"/>
            </a:br>
            <a:r>
              <a:rPr lang="da-DK" sz="1400" dirty="0"/>
              <a:t>eller færdig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3 → </a:t>
            </a:r>
            <a:r>
              <a:rPr lang="da-DK" sz="1400" dirty="0" smtClean="0"/>
              <a:t>4</a:t>
            </a:r>
            <a:br>
              <a:rPr lang="da-DK" sz="1400" dirty="0" smtClean="0"/>
            </a:br>
            <a:r>
              <a:rPr lang="da-DK" sz="1400" dirty="0" smtClean="0"/>
              <a:t>(og færdig)</a:t>
            </a: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smtClean="0"/>
              <a:t/>
            </a:r>
            <a:br>
              <a:rPr lang="da-DK" sz="1400" smtClean="0"/>
            </a:b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  <a:p>
            <a:pPr algn="ctr" eaLnBrk="1" hangingPunct="1">
              <a:spcBef>
                <a:spcPct val="50000"/>
              </a:spcBef>
            </a:pPr>
            <a:r>
              <a:rPr lang="da-DK" sz="1400" dirty="0"/>
              <a:t>Case 4 → Færdig</a:t>
            </a:r>
          </a:p>
          <a:p>
            <a:pPr algn="ctr" eaLnBrk="1" hangingPunct="1">
              <a:spcBef>
                <a:spcPct val="50000"/>
              </a:spcBef>
            </a:pPr>
            <a:endParaRPr lang="da-DK" sz="1400" dirty="0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22350" y="6294438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mtClean="0">
                <a:solidFill>
                  <a:srgbClr val="FF0000"/>
                </a:solidFill>
                <a:cs typeface="+mn-cs"/>
              </a:rPr>
              <a:t>rød</a:t>
            </a:r>
            <a:r>
              <a:rPr lang="da-DK" smtClean="0">
                <a:cs typeface="+mn-cs"/>
              </a:rPr>
              <a:t>/sort</a:t>
            </a:r>
            <a:endParaRPr lang="da-DK" dirty="0">
              <a:cs typeface="+mn-cs"/>
            </a:endParaRP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1849438" y="619124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587875" y="5984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5975350" y="2303462"/>
            <a:ext cx="341313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6515100" y="43703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2" name="Oval 31"/>
          <p:cNvSpPr>
            <a:spLocks noChangeArrowheads="1"/>
          </p:cNvSpPr>
          <p:nvPr/>
        </p:nvSpPr>
        <p:spPr bwMode="auto">
          <a:xfrm>
            <a:off x="2400300" y="6118224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8943" name="Oval 32"/>
          <p:cNvSpPr>
            <a:spLocks noChangeArrowheads="1"/>
          </p:cNvSpPr>
          <p:nvPr/>
        </p:nvSpPr>
        <p:spPr bwMode="auto">
          <a:xfrm>
            <a:off x="1371600" y="4408487"/>
            <a:ext cx="342900" cy="3600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32" name="Arc 31"/>
          <p:cNvSpPr/>
          <p:nvPr/>
        </p:nvSpPr>
        <p:spPr bwMode="auto">
          <a:xfrm flipH="1">
            <a:off x="869196" y="151302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600630" y="3920388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 flipH="1">
            <a:off x="928800" y="5270910"/>
            <a:ext cx="900000" cy="1362313"/>
          </a:xfrm>
          <a:prstGeom prst="arc">
            <a:avLst>
              <a:gd name="adj1" fmla="val 13716358"/>
              <a:gd name="adj2" fmla="val 19303341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7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9369" r="18388" b="7768"/>
          <a:stretch>
            <a:fillRect/>
          </a:stretch>
        </p:blipFill>
        <p:spPr bwMode="auto">
          <a:xfrm>
            <a:off x="914400" y="228600"/>
            <a:ext cx="74676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Dynamisk Ordbog : </a:t>
            </a:r>
            <a:br>
              <a:rPr lang="da-DK" sz="4000" b="1" smtClean="0"/>
            </a:br>
            <a:r>
              <a:rPr lang="da-DK" sz="4000" b="1" smtClean="0"/>
              <a:t>Rød-Sorte Træer</a:t>
            </a:r>
            <a:endParaRPr lang="en-US" sz="4000" b="1" smtClean="0"/>
          </a:p>
        </p:txBody>
      </p:sp>
      <p:graphicFrame>
        <p:nvGraphicFramePr>
          <p:cNvPr id="103443" name="Group 19"/>
          <p:cNvGraphicFramePr>
            <a:graphicFrameLocks noGrp="1"/>
          </p:cNvGraphicFramePr>
          <p:nvPr>
            <p:ph sz="half" idx="2"/>
          </p:nvPr>
        </p:nvGraphicFramePr>
        <p:xfrm>
          <a:off x="1981200" y="2743200"/>
          <a:ext cx="5181600" cy="2392363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earch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7056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 Søgetræ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Invariant  </a:t>
            </a:r>
            <a:r>
              <a:rPr lang="da-DK" sz="2400"/>
              <a:t> </a:t>
            </a:r>
            <a:r>
              <a:rPr lang="da-DK" sz="2400" b="0"/>
              <a:t>For alle knuder er elementerne i venstre (højre) undertræ mindre (større) end eller lig med elementet i knuden</a:t>
            </a:r>
            <a:endParaRPr lang="en-US" sz="24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38173" r="45447" b="32500"/>
          <a:stretch>
            <a:fillRect/>
          </a:stretch>
        </p:blipFill>
        <p:spPr bwMode="auto">
          <a:xfrm>
            <a:off x="228600" y="4535488"/>
            <a:ext cx="394493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da-DK" sz="4000" b="1" smtClean="0"/>
              <a:t>Søgetræs søgninger</a:t>
            </a:r>
            <a:endParaRPr lang="en-US" sz="4000" b="1" smtClean="0"/>
          </a:p>
        </p:txBody>
      </p:sp>
      <p:pic>
        <p:nvPicPr>
          <p:cNvPr id="12292" name="Picture 9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066800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552950" y="2279650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min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953375" y="3727450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+mn-cs"/>
              </a:rPr>
              <a:t>max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19250" r="51396" b="54929"/>
          <a:stretch>
            <a:fillRect/>
          </a:stretch>
        </p:blipFill>
        <p:spPr bwMode="auto">
          <a:xfrm>
            <a:off x="4572000" y="4083050"/>
            <a:ext cx="3787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7" t="18854" r="21008" b="50427"/>
          <a:stretch>
            <a:fillRect/>
          </a:stretch>
        </p:blipFill>
        <p:spPr bwMode="auto">
          <a:xfrm>
            <a:off x="269875" y="917575"/>
            <a:ext cx="39782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25977" r="52473" b="52586"/>
          <a:stretch>
            <a:fillRect/>
          </a:stretch>
        </p:blipFill>
        <p:spPr bwMode="auto">
          <a:xfrm>
            <a:off x="241300" y="2711450"/>
            <a:ext cx="3206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78017" r="60776" b="8244"/>
          <a:stretch>
            <a:fillRect/>
          </a:stretch>
        </p:blipFill>
        <p:spPr bwMode="auto">
          <a:xfrm>
            <a:off x="4549775" y="5662613"/>
            <a:ext cx="2127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28156" r="59180" b="57413"/>
          <a:stretch>
            <a:fillRect/>
          </a:stretch>
        </p:blipFill>
        <p:spPr bwMode="auto">
          <a:xfrm>
            <a:off x="6781800" y="5643563"/>
            <a:ext cx="22383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29327" r="36136" b="22025"/>
          <a:stretch>
            <a:fillRect/>
          </a:stretch>
        </p:blipFill>
        <p:spPr bwMode="auto">
          <a:xfrm>
            <a:off x="746125" y="990600"/>
            <a:ext cx="6107113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Indsættelse i Søgetræ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3316" name="Picture 6" descr="search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41375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619875" y="2667000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y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534150" y="3178175"/>
            <a:ext cx="3810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z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6899275" y="3238500"/>
            <a:ext cx="457200" cy="30480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813550" y="3209925"/>
            <a:ext cx="609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+mn-cs"/>
              </a:rPr>
              <a:t>8.5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7134225" y="3019425"/>
            <a:ext cx="152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239000" y="3176588"/>
            <a:ext cx="9906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  <a:cs typeface="+mn-cs"/>
              </a:rPr>
              <a:t>x</a:t>
            </a:r>
            <a:r>
              <a:rPr lang="en-US" b="0">
                <a:solidFill>
                  <a:srgbClr val="FF0000"/>
                </a:solidFill>
                <a:latin typeface="Times New Roman" pitchFamily="18" charset="0"/>
                <a:cs typeface="+mn-cs"/>
              </a:rPr>
              <a:t>=NIL</a:t>
            </a:r>
          </a:p>
        </p:txBody>
      </p:sp>
      <p:sp>
        <p:nvSpPr>
          <p:cNvPr id="13323" name="Left Brace 10"/>
          <p:cNvSpPr>
            <a:spLocks/>
          </p:cNvSpPr>
          <p:nvPr/>
        </p:nvSpPr>
        <p:spPr bwMode="auto">
          <a:xfrm>
            <a:off x="609600" y="1828800"/>
            <a:ext cx="228600" cy="2160588"/>
          </a:xfrm>
          <a:prstGeom prst="leftBrace">
            <a:avLst>
              <a:gd name="adj1" fmla="val 8314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/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 rot="-5400000">
            <a:off x="-1366043" y="2748756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>
                <a:solidFill>
                  <a:srgbClr val="FF0000"/>
                </a:solidFill>
              </a:rPr>
              <a:t>Iterativ søgning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55305" grpId="0" animBg="1"/>
      <p:bldP spid="55307" grpId="0"/>
      <p:bldP spid="55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Slettelse fra Søgetræ [CLRS, Ed. 2]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1458" r="8125" b="14583"/>
          <a:stretch>
            <a:fillRect/>
          </a:stretch>
        </p:blipFill>
        <p:spPr bwMode="auto">
          <a:xfrm>
            <a:off x="4648200" y="4343400"/>
            <a:ext cx="4495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6252" r="36220" b="10376"/>
          <a:stretch>
            <a:fillRect/>
          </a:stretch>
        </p:blipFill>
        <p:spPr bwMode="auto">
          <a:xfrm rot="60000">
            <a:off x="225425" y="1524000"/>
            <a:ext cx="415448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search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400800" y="1844675"/>
            <a:ext cx="714375" cy="1050925"/>
            <a:chOff x="4032" y="1162"/>
            <a:chExt cx="450" cy="662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4032" y="1536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x</a:t>
              </a:r>
            </a:p>
          </p:txBody>
        </p:sp>
        <p:sp>
          <p:nvSpPr>
            <p:cNvPr id="14351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0" y="923925"/>
            <a:ext cx="774700" cy="676275"/>
            <a:chOff x="3840" y="582"/>
            <a:chExt cx="488" cy="426"/>
          </a:xfrm>
        </p:grpSpPr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96000" y="1400175"/>
            <a:ext cx="412750" cy="1038225"/>
            <a:chOff x="3840" y="882"/>
            <a:chExt cx="260" cy="654"/>
          </a:xfrm>
        </p:grpSpPr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860" y="8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2" t="33751" r="56212" b="37387"/>
          <a:stretch>
            <a:fillRect/>
          </a:stretch>
        </p:blipFill>
        <p:spPr bwMode="auto">
          <a:xfrm>
            <a:off x="5943600" y="3886200"/>
            <a:ext cx="2609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25836" r="45155" b="28310"/>
          <a:stretch>
            <a:fillRect/>
          </a:stretch>
        </p:blipFill>
        <p:spPr bwMode="auto">
          <a:xfrm>
            <a:off x="304800" y="2295525"/>
            <a:ext cx="480377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>
                <a:solidFill>
                  <a:schemeClr val="tx2"/>
                </a:solidFill>
              </a:rPr>
              <a:t>Slettelse fra Søgetræ [CLRS, Ed. 3]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5365" name="Picture 7" descr="search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962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62600" y="1844675"/>
            <a:ext cx="1552575" cy="901700"/>
            <a:chOff x="3504" y="1162"/>
            <a:chExt cx="978" cy="568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3504" y="1536"/>
              <a:ext cx="768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b="0" i="1" dirty="0" err="1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y.right</a:t>
              </a:r>
              <a:endParaRPr lang="en-US" sz="1400" b="0" i="1" dirty="0">
                <a:solidFill>
                  <a:srgbClr val="FF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4313" y="1162"/>
              <a:ext cx="169" cy="440"/>
            </a:xfrm>
            <a:custGeom>
              <a:avLst/>
              <a:gdLst>
                <a:gd name="T0" fmla="*/ 169 w 169"/>
                <a:gd name="T1" fmla="*/ 0 h 440"/>
                <a:gd name="T2" fmla="*/ 23 w 169"/>
                <a:gd name="T3" fmla="*/ 231 h 440"/>
                <a:gd name="T4" fmla="*/ 33 w 169"/>
                <a:gd name="T5" fmla="*/ 440 h 440"/>
                <a:gd name="T6" fmla="*/ 0 60000 65536"/>
                <a:gd name="T7" fmla="*/ 0 60000 65536"/>
                <a:gd name="T8" fmla="*/ 0 60000 65536"/>
                <a:gd name="T9" fmla="*/ 0 w 169"/>
                <a:gd name="T10" fmla="*/ 0 h 440"/>
                <a:gd name="T11" fmla="*/ 169 w 169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440">
                  <a:moveTo>
                    <a:pt x="169" y="0"/>
                  </a:moveTo>
                  <a:cubicBezTo>
                    <a:pt x="145" y="38"/>
                    <a:pt x="46" y="158"/>
                    <a:pt x="23" y="231"/>
                  </a:cubicBezTo>
                  <a:cubicBezTo>
                    <a:pt x="0" y="304"/>
                    <a:pt x="31" y="397"/>
                    <a:pt x="33" y="4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6" name="Line 15"/>
            <p:cNvSpPr>
              <a:spLocks noChangeShapeType="1"/>
            </p:cNvSpPr>
            <p:nvPr/>
          </p:nvSpPr>
          <p:spPr bwMode="auto">
            <a:xfrm>
              <a:off x="4080" y="1248"/>
              <a:ext cx="192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7" name="Line 16"/>
            <p:cNvSpPr>
              <a:spLocks noChangeShapeType="1"/>
            </p:cNvSpPr>
            <p:nvPr/>
          </p:nvSpPr>
          <p:spPr bwMode="auto">
            <a:xfrm flipV="1">
              <a:off x="4032" y="1344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0" y="923925"/>
            <a:ext cx="774700" cy="676275"/>
            <a:chOff x="3840" y="582"/>
            <a:chExt cx="488" cy="426"/>
          </a:xfrm>
        </p:grpSpPr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3888" y="672"/>
              <a:ext cx="24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 flipV="1">
              <a:off x="3840" y="768"/>
              <a:ext cx="288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088" y="582"/>
              <a:ext cx="240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z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96000" y="1400175"/>
            <a:ext cx="412750" cy="889000"/>
            <a:chOff x="3840" y="882"/>
            <a:chExt cx="260" cy="560"/>
          </a:xfrm>
        </p:grpSpPr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3840" y="1248"/>
              <a:ext cx="240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 b="0" i="1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y</a:t>
              </a:r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860" y="882"/>
              <a:ext cx="240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Times New Roman" pitchFamily="18" charset="0"/>
                  <a:cs typeface="+mn-cs"/>
                </a:rPr>
                <a:t>7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Søgetræer</a:t>
            </a:r>
            <a:endParaRPr lang="en-US" b="1" smtClean="0"/>
          </a:p>
        </p:txBody>
      </p:sp>
      <p:graphicFrame>
        <p:nvGraphicFramePr>
          <p:cNvPr id="57393" name="Group 49"/>
          <p:cNvGraphicFramePr>
            <a:graphicFrameLocks noGrp="1"/>
          </p:cNvGraphicFramePr>
          <p:nvPr>
            <p:ph idx="1"/>
          </p:nvPr>
        </p:nvGraphicFramePr>
        <p:xfrm>
          <a:off x="1219200" y="1673225"/>
          <a:ext cx="6934200" cy="3925887"/>
        </p:xfrm>
        <a:graphic>
          <a:graphicData uri="http://schemas.openxmlformats.org/drawingml/2006/table">
            <a:tbl>
              <a:tblPr/>
              <a:tblGrid>
                <a:gridCol w="4622800"/>
                <a:gridCol w="2311400"/>
              </a:tblGrid>
              <a:tr h="6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Inorder-Tree-Walk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38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Tree-Search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Iterative-Tree-Search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38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Tree-Minimum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Tree-Maximum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9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Tree-Insert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93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Tree-Delete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407" name="Text Box 45"/>
          <p:cNvSpPr txBox="1">
            <a:spLocks noChangeArrowheads="1"/>
          </p:cNvSpPr>
          <p:nvPr/>
        </p:nvSpPr>
        <p:spPr bwMode="auto">
          <a:xfrm>
            <a:off x="381000" y="6400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>
                <a:solidFill>
                  <a:schemeClr val="accent2"/>
                </a:solidFill>
              </a:rPr>
              <a:t>  </a:t>
            </a:r>
            <a:r>
              <a:rPr lang="da-DK" sz="2400" b="0"/>
              <a:t>= højden af træet, 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400" i="1">
                <a:solidFill>
                  <a:schemeClr val="accent2"/>
                </a:solidFill>
              </a:rPr>
              <a:t> </a:t>
            </a:r>
            <a:r>
              <a:rPr lang="da-DK" sz="2400" b="0"/>
              <a:t>= antal elementer</a:t>
            </a:r>
            <a:endParaRPr lang="en-US" sz="24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TASKPANEKEY" val="18098ec6-2e52-47b5-8d7d-522dd790dc0f"/>
  <p:tag name="POWERPOINTVERSION" val="14.0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7206</TotalTime>
  <Words>775</Words>
  <Application>Microsoft Office PowerPoint</Application>
  <PresentationFormat>On-screen Show (4:3)</PresentationFormat>
  <Paragraphs>257</Paragraphs>
  <Slides>32</Slides>
  <Notes>30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PowerPoint Presentation</vt:lpstr>
      <vt:lpstr>Abstrakt Datastruktur: Ordbog</vt:lpstr>
      <vt:lpstr>(Statisk) Ordbog : Sorteret Array</vt:lpstr>
      <vt:lpstr>PowerPoint Presentation</vt:lpstr>
      <vt:lpstr>Søgetræs søgninger</vt:lpstr>
      <vt:lpstr>PowerPoint Presentation</vt:lpstr>
      <vt:lpstr>PowerPoint Presentation</vt:lpstr>
      <vt:lpstr>PowerPoint Presentation</vt:lpstr>
      <vt:lpstr>Søgetræer</vt:lpstr>
      <vt:lpstr>Højden af et Søgetræ ?</vt:lpstr>
      <vt:lpstr>Største og Mindste Højde</vt:lpstr>
      <vt:lpstr>Tilfældige Indsættelser i et Søgetræ</vt:lpstr>
      <vt:lpstr>Quicksort på 23 elementer</vt:lpstr>
      <vt:lpstr>Balancerede Søgetræer</vt:lpstr>
      <vt:lpstr>PowerPoint Presentation</vt:lpstr>
      <vt:lpstr>Rød-Sorte Søgetræer</vt:lpstr>
      <vt:lpstr>Rød-Sorte vs (2-4)-træer</vt:lpstr>
      <vt:lpstr>Egenskaber ved (2,4)-træer</vt:lpstr>
      <vt:lpstr>Indsættelse i et (2,4)-træ</vt:lpstr>
      <vt:lpstr>Opdateringer af  Rød-Sorte Træer</vt:lpstr>
      <vt:lpstr>Rotationer</vt:lpstr>
      <vt:lpstr>Insert</vt:lpstr>
      <vt:lpstr>PowerPoint Presentation</vt:lpstr>
      <vt:lpstr>PowerPoint Presentation</vt:lpstr>
      <vt:lpstr>Indsættelse i rød-sorte træer: rebalancering</vt:lpstr>
      <vt:lpstr>PowerPoint Presentation</vt:lpstr>
      <vt:lpstr>Delete</vt:lpstr>
      <vt:lpstr>PowerPoint Presentation</vt:lpstr>
      <vt:lpstr>PowerPoint Presentation</vt:lpstr>
      <vt:lpstr>PowerPoint Presentation</vt:lpstr>
      <vt:lpstr>PowerPoint Presentation</vt:lpstr>
      <vt:lpstr>Dynamisk Ordbog :  Rød-Sorte Træer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140</cp:revision>
  <dcterms:created xsi:type="dcterms:W3CDTF">2007-02-15T20:43:32Z</dcterms:created>
  <dcterms:modified xsi:type="dcterms:W3CDTF">2013-02-21T18:51:52Z</dcterms:modified>
</cp:coreProperties>
</file>