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2" r:id="rId2"/>
    <p:sldId id="290" r:id="rId3"/>
    <p:sldId id="264" r:id="rId4"/>
    <p:sldId id="283" r:id="rId5"/>
    <p:sldId id="260" r:id="rId6"/>
    <p:sldId id="263" r:id="rId7"/>
    <p:sldId id="261" r:id="rId8"/>
    <p:sldId id="256" r:id="rId9"/>
    <p:sldId id="298" r:id="rId10"/>
    <p:sldId id="281" r:id="rId11"/>
    <p:sldId id="267" r:id="rId12"/>
    <p:sldId id="268" r:id="rId13"/>
    <p:sldId id="269" r:id="rId14"/>
    <p:sldId id="270" r:id="rId15"/>
    <p:sldId id="271" r:id="rId16"/>
    <p:sldId id="276" r:id="rId17"/>
    <p:sldId id="278" r:id="rId18"/>
    <p:sldId id="279" r:id="rId19"/>
    <p:sldId id="284" r:id="rId20"/>
    <p:sldId id="285" r:id="rId21"/>
    <p:sldId id="272" r:id="rId22"/>
    <p:sldId id="273" r:id="rId23"/>
    <p:sldId id="275" r:id="rId24"/>
    <p:sldId id="280" r:id="rId25"/>
    <p:sldId id="277" r:id="rId26"/>
  </p:sldIdLst>
  <p:sldSz cx="9144000" cy="6858000" type="screen4x3"/>
  <p:notesSz cx="7099300" cy="10234613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00"/>
    <a:srgbClr val="FF0000"/>
    <a:srgbClr val="FF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377" autoAdjust="0"/>
    <p:restoredTop sz="80000" autoAdjust="0"/>
  </p:normalViewPr>
  <p:slideViewPr>
    <p:cSldViewPr>
      <p:cViewPr varScale="1">
        <p:scale>
          <a:sx n="90" d="100"/>
          <a:sy n="90" d="100"/>
        </p:scale>
        <p:origin x="-15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54461FCE-6C91-4010-B5BE-77AB8ECC3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68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B94487-E876-432D-83C8-856F38B77162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Det følgende er et eksempel hvor terminologien fra dette kursus bruges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F41EE-563B-4A38-8AE9-63EF287CFF56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Eksempel på pseudokode</a:t>
            </a:r>
          </a:p>
          <a:p>
            <a:pPr eaLnBrk="1" hangingPunct="1"/>
            <a:r>
              <a:rPr lang="da-DK" smtClean="0"/>
              <a:t>Hvad er </a:t>
            </a:r>
            <a:r>
              <a:rPr lang="da-DK" b="1" smtClean="0"/>
              <a:t>invarianten</a:t>
            </a:r>
            <a:r>
              <a:rPr lang="da-DK" smtClean="0"/>
              <a:t> for de to løkken?</a:t>
            </a:r>
          </a:p>
          <a:p>
            <a:pPr eaLnBrk="1" hangingPunct="1"/>
            <a:r>
              <a:rPr lang="da-DK" smtClean="0"/>
              <a:t>Worst-case tid, best-case tid, gennemsnitlig tid? </a:t>
            </a:r>
          </a:p>
          <a:p>
            <a:pPr eaLnBrk="1" hangingPunct="1"/>
            <a:r>
              <a:rPr lang="da-DK" smtClean="0"/>
              <a:t>Input eksempler: (1,2,3,4,5)    (5,4,3,2,1)    (2,1,5,4,3)</a:t>
            </a:r>
          </a:p>
          <a:p>
            <a:pPr eaLnBrk="1" hangingPunct="1"/>
            <a:r>
              <a:rPr lang="da-DK" smtClean="0"/>
              <a:t>Adaptive – hvis input næsten sorteret, ~ n tid.</a:t>
            </a:r>
            <a:endParaRPr lang="en-US" b="1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b="1" smtClean="0"/>
              <a:t>positive monotone funktioner!</a:t>
            </a: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6A997-DE54-4D83-AA04-F5AF541C9BB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461FCE-6C91-4010-B5BE-77AB8ECC3FA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02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MergeSort pseudo kode + Java uddrag</a:t>
            </a:r>
          </a:p>
          <a:p>
            <a:pPr eaLnBrk="1" hangingPunct="1"/>
            <a:r>
              <a:rPr lang="da-DK" smtClean="0"/>
              <a:t>Billedet er af en Athlon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7FCE31-723A-4CD2-A7FA-C7114473D78E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42176B-C21A-4DAD-93C3-EBBFC9BA9B7F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Worst-case vs gennemsnitlig: Næste uge ses </a:t>
            </a:r>
            <a:r>
              <a:rPr lang="da-DK" b="1" smtClean="0"/>
              <a:t>QuickSort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5E6E6D-3C50-43B4-A25E-108502EA34E6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Formel model...</a:t>
            </a: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5A82C7-7F4E-4B9A-AD1D-949BDFB33ED0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Eksempel på pseudokode. Array indexeres 1..n</a:t>
            </a:r>
          </a:p>
          <a:p>
            <a:pPr eaLnBrk="1" hangingPunct="1"/>
            <a:r>
              <a:rPr lang="da-DK" smtClean="0"/>
              <a:t>Hvad er </a:t>
            </a:r>
            <a:r>
              <a:rPr lang="da-DK" b="1" smtClean="0"/>
              <a:t>invarianten</a:t>
            </a:r>
            <a:r>
              <a:rPr lang="da-DK" smtClean="0"/>
              <a:t> for de to løkken?</a:t>
            </a:r>
          </a:p>
          <a:p>
            <a:pPr eaLnBrk="1" hangingPunct="1"/>
            <a:r>
              <a:rPr lang="da-DK" smtClean="0"/>
              <a:t>Worst-case tid, best-case tid, gennemsnitlig tid? </a:t>
            </a:r>
          </a:p>
          <a:p>
            <a:pPr eaLnBrk="1" hangingPunct="1"/>
            <a:r>
              <a:rPr lang="da-DK" smtClean="0"/>
              <a:t>Input eksempler: (1,2,3,4,5)    (5,4,3,2,1)    (2,1,5,4,3)</a:t>
            </a:r>
          </a:p>
          <a:p>
            <a:pPr eaLnBrk="1" hangingPunct="1"/>
            <a:r>
              <a:rPr lang="da-DK" smtClean="0"/>
              <a:t>Adaptive – hvis input næsten sorteret, ~ n tid.</a:t>
            </a:r>
            <a:endParaRPr lang="en-US" b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C3DB4B-319F-42EC-80DC-4FDAC498E169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Gnuplot: Try also…</a:t>
            </a:r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plot x, x*x, x**2, 984237509812375*x**2</a:t>
            </a:r>
          </a:p>
          <a:p>
            <a:pPr eaLnBrk="1" hangingPunct="1"/>
            <a:r>
              <a:rPr lang="da-DK" smtClean="0"/>
              <a:t>set log xy </a:t>
            </a:r>
          </a:p>
          <a:p>
            <a:pPr eaLnBrk="1" hangingPunct="1"/>
            <a:r>
              <a:rPr lang="da-DK" smtClean="0"/>
              <a:t>unset log xy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5FCF81-7E13-4846-A8B9-7360E93F2D19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0A533-D9F7-4E3F-996B-9FDAF53A9C4F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3EB61E-0285-44F3-BD00-FB7BAAD4FA9E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8F360-A299-4A83-9706-444F50ADA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6024C-674C-465C-812B-2AD1360B0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6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E2BCC-BC7F-4791-99D9-F99B1E088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11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46D39-CC8E-4CAA-BEE8-F21F4C167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3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D9058-EEB8-4295-86FB-EF4156DE0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3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63C31-5DEA-4644-A16A-FABAC3B35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0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B30D1-5C13-4769-9DF1-5048B7329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8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E123B-8657-4F57-9BB0-E78CADBB0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8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E6E1B-7C95-42E6-B8E3-6C996B5ED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74908-9246-4AF1-B321-CF41931DB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4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6DD0D-C7CE-4443-8723-27205D320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3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1DC11-0C4E-4522-926A-D84AE8EFA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0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4FE1DCDA-0D11-4A99-8054-3BFECE247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5146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b="1" kern="0" dirty="0">
                <a:latin typeface="+mj-lt"/>
                <a:ea typeface="+mj-ea"/>
                <a:cs typeface="+mj-cs"/>
              </a:rPr>
              <a:t>Algoritmer og Datastrukturer 1</a:t>
            </a:r>
            <a:endParaRPr lang="en-US" sz="40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a-DK"/>
              <a:t>Gerth Stølting Brodal</a:t>
            </a:r>
          </a:p>
          <a:p>
            <a:pPr algn="ctr" eaLnBrk="1" hangingPunct="1"/>
            <a:endParaRPr lang="da-DK"/>
          </a:p>
          <a:p>
            <a:pPr algn="ctr" eaLnBrk="1" hangingPunct="1"/>
            <a:r>
              <a:rPr lang="da-DK" b="1"/>
              <a:t>Analyseværktøjer [CLRS, 1-3.1]</a:t>
            </a:r>
            <a:endParaRPr lang="en-US" b="1"/>
          </a:p>
        </p:txBody>
      </p:sp>
      <p:pic>
        <p:nvPicPr>
          <p:cNvPr id="614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55626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Insertion-Sort (C)</a:t>
            </a:r>
            <a:br>
              <a:rPr lang="da-DK" sz="4000" b="1" smtClean="0"/>
            </a:br>
            <a:endParaRPr lang="da-DK" sz="4000" b="1" smtClean="0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609600" y="2057400"/>
            <a:ext cx="49530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b="1">
                <a:latin typeface="Courier New" pitchFamily="49" charset="0"/>
              </a:rPr>
              <a:t>insertion(int a[], int N) 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{ int i, j, key;</a:t>
            </a:r>
          </a:p>
          <a:p>
            <a:pPr eaLnBrk="1" hangingPunct="1"/>
            <a:endParaRPr lang="da-DK" b="1">
              <a:latin typeface="Courier New" pitchFamily="49" charset="0"/>
            </a:endParaRPr>
          </a:p>
          <a:p>
            <a:pPr eaLnBrk="1" hangingPunct="1"/>
            <a:r>
              <a:rPr lang="da-DK" b="1">
                <a:latin typeface="Courier New" pitchFamily="49" charset="0"/>
              </a:rPr>
              <a:t>   for(j=1; j &lt; N; j++)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   { key = a[j];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     i = j-1;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     while( i&gt;=0 &amp;&amp; a[i] &gt; key )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      { a[i+1] = a[i];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        i--;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      }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     a[i+1] = key;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   }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}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867400" y="7938"/>
            <a:ext cx="32766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insertion: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pushl	%ebp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%esp, %ebp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pushl	%edi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pushl	%esi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pushl	%ebx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subl	$12, %esp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cmpl	$1, 12(%ebp)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jle	.L3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8(%ebp), %edx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xorl	%ebx, %ebx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8(%ebp), %eax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$1, -16(%ebp)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4(%edx), %edx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addl	$4, %eax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%eax, -20(%ebp)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%edx, -24(%ebp)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.p2align 4,,7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.L6: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8(%ebp), %ecx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leal	0(,%ebx,4), %esi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(%ecx,%ebx,4), %eax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cmpl	-24(%ebp), %eax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jle	.L8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%ecx, %edi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leal	-4(%esi), %ecx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leal	(%ecx,%edi), %edx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jmp	.L9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.p2align 4,,7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.L16: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(%edx), %eax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%ecx, %esi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subl	$4, %edx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subl	$4, %ecx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cmpl	-24(%ebp), %eax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jle	.L8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.L9: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-20(%ebp), %edi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subl	$1, %ebx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%eax, (%edi,%esi)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jns	.L16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.L8: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-16(%ebp), %edi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8(%ebp), %edx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leal	(%edx,%edi,4), %eax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.L5: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-24(%ebp), %ecx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-20(%ebp), %edx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addl	$1, -16(%ebp)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-16(%ebp), %edi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%ecx, (%edx,%ebx,4)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cmpl	%edi, 12(%ebp)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jle	.L3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4(%eax), %edx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%edi, %ebx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addl	$4, %eax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subl	$1, %ebx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%edx, -24(%ebp)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jns	.L6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jmp	.L5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.L3: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addl	$12, %esp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popl	%ebx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popl	%esi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popl	%edi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popl	%ebp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ret</a:t>
            </a:r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>
            <a:off x="58674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35052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Eksempel på </a:t>
            </a:r>
            <a:r>
              <a:rPr lang="da-DK" b="1" smtClean="0">
                <a:solidFill>
                  <a:schemeClr val="accent2"/>
                </a:solidFill>
              </a:rPr>
              <a:t>pseudo-kode</a:t>
            </a:r>
            <a:endParaRPr lang="da-DK" smtClean="0"/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Detaljeret analyse – stort arbejde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Tid: </a:t>
            </a:r>
            <a:r>
              <a:rPr lang="da-DK" b="1" smtClean="0">
                <a:solidFill>
                  <a:schemeClr val="accent2"/>
                </a:solidFill>
              </a:rPr>
              <a:t>worst-case </a:t>
            </a:r>
            <a:r>
              <a:rPr lang="da-DK" smtClean="0"/>
              <a:t>(~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</a:t>
            </a:r>
            <a:r>
              <a:rPr lang="da-DK" smtClean="0"/>
              <a:t>) og </a:t>
            </a:r>
            <a:r>
              <a:rPr lang="da-DK" b="1" smtClean="0">
                <a:solidFill>
                  <a:schemeClr val="accent2"/>
                </a:solidFill>
              </a:rPr>
              <a:t>best-case</a:t>
            </a:r>
            <a:r>
              <a:rPr lang="da-DK" smtClean="0"/>
              <a:t> (~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/>
              <a:t>) meget forskellige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Tid: </a:t>
            </a:r>
            <a:r>
              <a:rPr lang="da-DK" b="1" smtClean="0">
                <a:solidFill>
                  <a:schemeClr val="accent2"/>
                </a:solidFill>
              </a:rPr>
              <a:t>gennemsnitlige</a:t>
            </a:r>
            <a:r>
              <a:rPr lang="da-DK" smtClean="0"/>
              <a:t> (~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i="1" baseline="30000" smtClean="0"/>
              <a:t>2</a:t>
            </a:r>
            <a:r>
              <a:rPr lang="da-DK" smtClean="0"/>
              <a:t>) 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Hurtigere på ~ sorterede input: </a:t>
            </a:r>
            <a:r>
              <a:rPr lang="da-DK" b="1" smtClean="0">
                <a:solidFill>
                  <a:schemeClr val="accent2"/>
                </a:solidFill>
              </a:rPr>
              <a:t>adaptive</a:t>
            </a:r>
            <a:endParaRPr lang="en-US" b="1" smtClean="0">
              <a:solidFill>
                <a:schemeClr val="accent2"/>
              </a:solidFill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457200" y="3048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000" b="1">
                <a:solidFill>
                  <a:schemeClr val="tx2"/>
                </a:solidFill>
              </a:rPr>
              <a:t>Eksempel: Insertion-Sort</a:t>
            </a:r>
            <a:endParaRPr lang="en-US" sz="3200" b="1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Asymptotisk notation</a:t>
            </a:r>
            <a:endParaRPr lang="en-US" b="1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9144000" cy="4830763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Grundlæggende antagelse: </a:t>
            </a:r>
          </a:p>
          <a:p>
            <a:pPr lvl="1" eaLnBrk="1" hangingPunct="1"/>
            <a:r>
              <a:rPr lang="da-DK" smtClean="0"/>
              <a:t>~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</a:t>
            </a:r>
            <a:r>
              <a:rPr lang="da-DK" smtClean="0"/>
              <a:t> er bedre end ~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3</a:t>
            </a:r>
          </a:p>
          <a:p>
            <a:pPr lvl="1" eaLnBrk="1" hangingPunct="1"/>
            <a:r>
              <a:rPr lang="da-DK" smtClean="0"/>
              <a:t>Konstanter ikke vigtige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b="1" smtClean="0">
                <a:solidFill>
                  <a:schemeClr val="accent2"/>
                </a:solidFill>
              </a:rPr>
              <a:t>Matematisk formel</a:t>
            </a:r>
            <a:r>
              <a:rPr lang="da-DK" smtClean="0"/>
              <a:t> måde at arbejde med ”~”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Eksempler:</a:t>
            </a:r>
          </a:p>
          <a:p>
            <a:pPr lvl="1" eaLnBrk="1" hangingPunct="1">
              <a:buFontTx/>
              <a:buNone/>
            </a:pPr>
            <a:r>
              <a:rPr lang="da-DK" smtClean="0"/>
              <a:t>	      	     </a:t>
            </a:r>
            <a:r>
              <a:rPr lang="da-DK" smtClean="0">
                <a:latin typeface="Times" pitchFamily="18" charset="0"/>
              </a:rPr>
              <a:t>87 </a:t>
            </a:r>
            <a:r>
              <a:rPr lang="en-US" smtClean="0">
                <a:latin typeface="Times" pitchFamily="18" charset="0"/>
                <a:cs typeface="Arial" charset="0"/>
              </a:rPr>
              <a:t>·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	</a:t>
            </a:r>
            <a:r>
              <a:rPr lang="da-DK" smtClean="0">
                <a:latin typeface="Times" pitchFamily="18" charset="0"/>
              </a:rPr>
              <a:t>” </a:t>
            </a:r>
            <a:r>
              <a:rPr lang="da-DK" smtClean="0">
                <a:latin typeface="Times" pitchFamily="18" charset="0"/>
                <a:cs typeface="Arial" charset="0"/>
              </a:rPr>
              <a:t>≤</a:t>
            </a:r>
            <a:r>
              <a:rPr lang="da-DK" smtClean="0">
                <a:latin typeface="Times" pitchFamily="18" charset="0"/>
              </a:rPr>
              <a:t> ”   12 </a:t>
            </a:r>
            <a:r>
              <a:rPr lang="en-US" smtClean="0">
                <a:latin typeface="Times" pitchFamily="18" charset="0"/>
                <a:cs typeface="Arial" charset="0"/>
              </a:rPr>
              <a:t>·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3</a:t>
            </a:r>
            <a:endParaRPr lang="en-US" smtClean="0">
              <a:latin typeface="Times" pitchFamily="18" charset="0"/>
            </a:endParaRPr>
          </a:p>
          <a:p>
            <a:pPr eaLnBrk="1" hangingPunct="1">
              <a:buFontTx/>
              <a:buNone/>
            </a:pPr>
            <a:r>
              <a:rPr lang="da-DK" sz="2800" smtClean="0">
                <a:latin typeface="Times" pitchFamily="18" charset="0"/>
              </a:rPr>
              <a:t>   	                  1089 </a:t>
            </a:r>
            <a:r>
              <a:rPr lang="en-US" sz="2800" smtClean="0">
                <a:latin typeface="Times" pitchFamily="18" charset="0"/>
                <a:cs typeface="Arial" charset="0"/>
              </a:rPr>
              <a:t>· 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 	” </a:t>
            </a:r>
            <a:r>
              <a:rPr lang="da-DK" sz="2800" smtClean="0">
                <a:latin typeface="Times" pitchFamily="18" charset="0"/>
                <a:cs typeface="Arial" charset="0"/>
              </a:rPr>
              <a:t>≤ </a:t>
            </a:r>
            <a:r>
              <a:rPr lang="da-DK" sz="2800" smtClean="0">
                <a:latin typeface="Times" pitchFamily="18" charset="0"/>
              </a:rPr>
              <a:t>”   0.33 </a:t>
            </a:r>
            <a:r>
              <a:rPr lang="en-US" sz="2800" smtClean="0">
                <a:latin typeface="Times" pitchFamily="18" charset="0"/>
                <a:cs typeface="Arial" charset="0"/>
              </a:rPr>
              <a:t>· 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baseline="30000" smtClean="0">
                <a:latin typeface="Times" pitchFamily="18" charset="0"/>
              </a:rPr>
              <a:t>2</a:t>
            </a:r>
            <a:endParaRPr lang="en-US" sz="2800" smtClean="0">
              <a:latin typeface="Times" pitchFamily="18" charset="0"/>
            </a:endParaRPr>
          </a:p>
          <a:p>
            <a:pPr lvl="1" eaLnBrk="1" hangingPunct="1">
              <a:buFontTx/>
              <a:buNone/>
            </a:pPr>
            <a:r>
              <a:rPr lang="da-DK" smtClean="0">
                <a:latin typeface="Times" pitchFamily="18" charset="0"/>
              </a:rPr>
              <a:t>     	   7 </a:t>
            </a:r>
            <a:r>
              <a:rPr lang="en-US" smtClean="0">
                <a:latin typeface="Times" pitchFamily="18" charset="0"/>
                <a:cs typeface="Arial" charset="0"/>
              </a:rPr>
              <a:t>·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</a:t>
            </a:r>
            <a:r>
              <a:rPr lang="da-DK" smtClean="0">
                <a:latin typeface="Times" pitchFamily="18" charset="0"/>
              </a:rPr>
              <a:t> + 25 </a:t>
            </a:r>
            <a:r>
              <a:rPr lang="en-US" smtClean="0">
                <a:latin typeface="Times" pitchFamily="18" charset="0"/>
                <a:cs typeface="Arial" charset="0"/>
              </a:rPr>
              <a:t>·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	” </a:t>
            </a:r>
            <a:r>
              <a:rPr lang="da-DK" smtClean="0">
                <a:latin typeface="Times" pitchFamily="18" charset="0"/>
                <a:cs typeface="Arial" charset="0"/>
              </a:rPr>
              <a:t>≤ </a:t>
            </a:r>
            <a:r>
              <a:rPr lang="da-DK" smtClean="0">
                <a:latin typeface="Times" pitchFamily="18" charset="0"/>
              </a:rPr>
              <a:t>”  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</a:t>
            </a:r>
            <a:endParaRPr lang="en-US" smtClean="0">
              <a:latin typeface="Times" pitchFamily="18" charset="0"/>
            </a:endParaRPr>
          </a:p>
          <a:p>
            <a:pPr lvl="1" eaLnBrk="1" hangingPunct="1">
              <a:buFontTx/>
              <a:buNone/>
            </a:pPr>
            <a:endParaRPr lang="da-DK" smtClean="0">
              <a:latin typeface="Times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>
                <a:solidFill>
                  <a:srgbClr val="FF0000"/>
                </a:solidFill>
                <a:latin typeface="Times" pitchFamily="18" charset="0"/>
              </a:rPr>
              <a:t>1089</a:t>
            </a:r>
            <a:r>
              <a:rPr lang="en-US" smtClean="0">
                <a:solidFill>
                  <a:srgbClr val="FF0000"/>
                </a:solidFill>
                <a:latin typeface="Times" pitchFamily="18" charset="0"/>
                <a:cs typeface="Arial" charset="0"/>
              </a:rPr>
              <a:t>·</a:t>
            </a:r>
            <a:r>
              <a:rPr lang="da-DK" i="1" smtClean="0">
                <a:solidFill>
                  <a:srgbClr val="FF0000"/>
                </a:solidFill>
                <a:latin typeface="Times" pitchFamily="18" charset="0"/>
              </a:rPr>
              <a:t>x</a:t>
            </a:r>
            <a:r>
              <a:rPr lang="da-DK" smtClean="0"/>
              <a:t>   vs   </a:t>
            </a:r>
            <a:r>
              <a:rPr lang="da-DK" smtClean="0">
                <a:solidFill>
                  <a:srgbClr val="00CC00"/>
                </a:solidFill>
                <a:latin typeface="Times" pitchFamily="18" charset="0"/>
              </a:rPr>
              <a:t>0.33</a:t>
            </a:r>
            <a:r>
              <a:rPr lang="en-US" smtClean="0">
                <a:solidFill>
                  <a:srgbClr val="00CC00"/>
                </a:solidFill>
                <a:latin typeface="Times" pitchFamily="18" charset="0"/>
                <a:cs typeface="Arial" charset="0"/>
              </a:rPr>
              <a:t>·</a:t>
            </a:r>
            <a:r>
              <a:rPr lang="en-US" i="1" smtClean="0">
                <a:solidFill>
                  <a:srgbClr val="00CC00"/>
                </a:solidFill>
                <a:latin typeface="Times" pitchFamily="18" charset="0"/>
                <a:cs typeface="Arial" charset="0"/>
              </a:rPr>
              <a:t>x</a:t>
            </a:r>
            <a:r>
              <a:rPr lang="en-US" baseline="30000" smtClean="0">
                <a:solidFill>
                  <a:srgbClr val="00CC00"/>
                </a:solidFill>
                <a:latin typeface="Times" pitchFamily="18" charset="0"/>
                <a:cs typeface="Arial" charset="0"/>
              </a:rPr>
              <a:t>2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4167" r="10625" b="4167"/>
          <a:stretch>
            <a:fillRect/>
          </a:stretch>
        </p:blipFill>
        <p:spPr bwMode="auto">
          <a:xfrm>
            <a:off x="990600" y="1371600"/>
            <a:ext cx="7162800" cy="529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0"/>
            <a:ext cx="2895600" cy="4144963"/>
          </a:xfrm>
        </p:spPr>
        <p:txBody>
          <a:bodyPr/>
          <a:lstStyle/>
          <a:p>
            <a:pPr eaLnBrk="1" hangingPunct="1"/>
            <a:r>
              <a:rPr lang="da-DK" sz="30000" b="1" smtClean="0"/>
              <a:t>O</a:t>
            </a:r>
            <a:endParaRPr lang="en-US" sz="30000" b="1" smtClean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752600" y="4114800"/>
            <a:ext cx="45720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da-DK" sz="2800" b="1">
                <a:solidFill>
                  <a:schemeClr val="tx2"/>
                </a:solidFill>
              </a:rPr>
              <a:t>... og vennerne </a:t>
            </a:r>
            <a:br>
              <a:rPr lang="da-DK" sz="2800" b="1">
                <a:solidFill>
                  <a:schemeClr val="tx2"/>
                </a:solidFill>
              </a:rPr>
            </a:br>
            <a:r>
              <a:rPr lang="da-DK" sz="2800" b="1">
                <a:solidFill>
                  <a:schemeClr val="tx2"/>
                </a:solidFill>
              </a:rPr>
              <a:t/>
            </a:r>
            <a:br>
              <a:rPr lang="da-DK" sz="2800" b="1">
                <a:solidFill>
                  <a:schemeClr val="tx2"/>
                </a:solidFill>
              </a:rPr>
            </a:br>
            <a:r>
              <a:rPr lang="da-DK" sz="2800" b="1">
                <a:solidFill>
                  <a:schemeClr val="tx2"/>
                </a:solidFill>
              </a:rPr>
              <a:t>	</a:t>
            </a:r>
            <a:r>
              <a:rPr lang="el-GR" sz="2800" b="1">
                <a:solidFill>
                  <a:schemeClr val="tx2"/>
                </a:solidFill>
                <a:latin typeface="Times" pitchFamily="18" charset="0"/>
              </a:rPr>
              <a:t>Ω</a:t>
            </a:r>
            <a:r>
              <a:rPr lang="da-DK" sz="2800" b="1">
                <a:solidFill>
                  <a:schemeClr val="tx2"/>
                </a:solidFill>
              </a:rPr>
              <a:t> (store omega)</a:t>
            </a:r>
            <a:br>
              <a:rPr lang="da-DK" sz="2800" b="1">
                <a:solidFill>
                  <a:schemeClr val="tx2"/>
                </a:solidFill>
              </a:rPr>
            </a:br>
            <a:r>
              <a:rPr lang="da-DK" sz="2800" b="1">
                <a:solidFill>
                  <a:schemeClr val="tx2"/>
                </a:solidFill>
              </a:rPr>
              <a:t>	</a:t>
            </a:r>
            <a:r>
              <a:rPr lang="el-GR" sz="2800" b="1">
                <a:solidFill>
                  <a:schemeClr val="tx2"/>
                </a:solidFill>
                <a:latin typeface="Times" pitchFamily="18" charset="0"/>
              </a:rPr>
              <a:t>θ</a:t>
            </a:r>
            <a:r>
              <a:rPr lang="da-DK" sz="2800" b="1">
                <a:solidFill>
                  <a:schemeClr val="tx2"/>
                </a:solidFill>
              </a:rPr>
              <a:t> (theta)</a:t>
            </a:r>
            <a:br>
              <a:rPr lang="da-DK" sz="2800" b="1">
                <a:solidFill>
                  <a:schemeClr val="tx2"/>
                </a:solidFill>
              </a:rPr>
            </a:br>
            <a:r>
              <a:rPr lang="da-DK" sz="2800" b="1">
                <a:solidFill>
                  <a:schemeClr val="tx2"/>
                </a:solidFill>
              </a:rPr>
              <a:t>	</a:t>
            </a:r>
            <a:r>
              <a:rPr lang="el-GR" sz="2800" b="1">
                <a:solidFill>
                  <a:schemeClr val="tx2"/>
                </a:solidFill>
              </a:rPr>
              <a:t>ω</a:t>
            </a:r>
            <a:r>
              <a:rPr lang="da-DK" sz="2800" b="1">
                <a:solidFill>
                  <a:schemeClr val="tx2"/>
                </a:solidFill>
              </a:rPr>
              <a:t> (lille omega) </a:t>
            </a:r>
            <a:br>
              <a:rPr lang="da-DK" sz="2800" b="1">
                <a:solidFill>
                  <a:schemeClr val="tx2"/>
                </a:solidFill>
              </a:rPr>
            </a:br>
            <a:r>
              <a:rPr lang="da-DK" sz="2800" b="1">
                <a:solidFill>
                  <a:schemeClr val="tx2"/>
                </a:solidFill>
              </a:rPr>
              <a:t>	o (lille o) </a:t>
            </a:r>
            <a:endParaRPr lang="el-GR" sz="2800" b="1">
              <a:solidFill>
                <a:schemeClr val="tx2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410200" y="1600200"/>
            <a:ext cx="289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3000" b="1">
                <a:solidFill>
                  <a:schemeClr val="tx2"/>
                </a:solidFill>
              </a:rPr>
              <a:t>- notation</a:t>
            </a:r>
            <a:endParaRPr lang="en-US" sz="3000" b="1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O-notation</a:t>
            </a:r>
            <a:endParaRPr lang="en-US" b="1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2514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da-DK" sz="2800" b="1" smtClean="0"/>
              <a:t>Definition</a:t>
            </a:r>
            <a:r>
              <a:rPr lang="da-DK" sz="2800" smtClean="0"/>
              <a:t>:   </a:t>
            </a: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</a:rPr>
              <a:t>f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</a:rPr>
              <a:t>) = O(</a:t>
            </a: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</a:rPr>
              <a:t>))</a:t>
            </a:r>
            <a:r>
              <a:rPr lang="da-DK" sz="2800" b="1" smtClean="0">
                <a:solidFill>
                  <a:schemeClr val="accent2"/>
                </a:solidFill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da-DK" sz="900" b="1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da-DK" sz="2800" smtClean="0"/>
              <a:t>hvis </a:t>
            </a:r>
            <a:r>
              <a:rPr lang="da-DK" sz="2800" i="1" smtClean="0">
                <a:latin typeface="Times" pitchFamily="18" charset="0"/>
              </a:rPr>
              <a:t>f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</a:t>
            </a:r>
            <a:r>
              <a:rPr lang="da-DK" sz="2800" smtClean="0"/>
              <a:t> og </a:t>
            </a:r>
            <a:r>
              <a:rPr lang="da-DK" sz="2800" i="1" smtClean="0">
                <a:latin typeface="Times" pitchFamily="18" charset="0"/>
              </a:rPr>
              <a:t>g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</a:t>
            </a:r>
            <a:r>
              <a:rPr lang="da-DK" sz="2800" smtClean="0"/>
              <a:t> er funktioner </a:t>
            </a:r>
            <a:r>
              <a:rPr lang="da-DK" sz="2800" i="1" smtClean="0">
                <a:latin typeface="Times" pitchFamily="18" charset="0"/>
              </a:rPr>
              <a:t>N </a:t>
            </a:r>
            <a:r>
              <a:rPr lang="da-DK" sz="2800" i="1" smtClean="0">
                <a:latin typeface="Times" pitchFamily="18" charset="0"/>
                <a:cs typeface="Arial" charset="0"/>
              </a:rPr>
              <a:t>→ R</a:t>
            </a:r>
            <a:r>
              <a:rPr lang="da-DK" sz="2800" smtClean="0">
                <a:cs typeface="Arial" charset="0"/>
              </a:rPr>
              <a:t> og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da-DK" sz="1000" smtClean="0"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da-DK" sz="2800" i="1" smtClean="0">
                <a:cs typeface="Arial" charset="0"/>
              </a:rPr>
              <a:t>findes</a:t>
            </a:r>
            <a:r>
              <a:rPr lang="da-DK" sz="2800" smtClean="0">
                <a:cs typeface="Arial" charset="0"/>
              </a:rPr>
              <a:t> </a:t>
            </a:r>
            <a:r>
              <a:rPr lang="da-DK" sz="2800" i="1" smtClean="0">
                <a:latin typeface="Times" pitchFamily="18" charset="0"/>
                <a:cs typeface="Arial" charset="0"/>
              </a:rPr>
              <a:t>c</a:t>
            </a:r>
            <a:r>
              <a:rPr lang="da-DK" sz="2800" smtClean="0">
                <a:latin typeface="Times" pitchFamily="18" charset="0"/>
                <a:cs typeface="Arial" charset="0"/>
              </a:rPr>
              <a:t> &gt; 0</a:t>
            </a:r>
            <a:r>
              <a:rPr lang="da-DK" sz="2800" smtClean="0">
                <a:cs typeface="Arial" charset="0"/>
              </a:rPr>
              <a:t> og </a:t>
            </a:r>
            <a:r>
              <a:rPr lang="da-DK" sz="2800" i="1" smtClean="0">
                <a:latin typeface="Times" pitchFamily="18" charset="0"/>
                <a:cs typeface="Arial" charset="0"/>
              </a:rPr>
              <a:t>N</a:t>
            </a:r>
            <a:r>
              <a:rPr lang="da-DK" sz="2800" baseline="-25000" smtClean="0">
                <a:latin typeface="Times" pitchFamily="18" charset="0"/>
                <a:cs typeface="Arial" charset="0"/>
              </a:rPr>
              <a:t>0</a:t>
            </a:r>
            <a:r>
              <a:rPr lang="da-DK" sz="2800" baseline="-25000" smtClean="0">
                <a:cs typeface="Arial" charset="0"/>
              </a:rPr>
              <a:t>  </a:t>
            </a:r>
            <a:r>
              <a:rPr lang="da-DK" sz="2800" smtClean="0">
                <a:cs typeface="Arial" charset="0"/>
              </a:rPr>
              <a:t>så </a:t>
            </a:r>
            <a:r>
              <a:rPr lang="da-DK" sz="2800" i="1" smtClean="0">
                <a:cs typeface="Arial" charset="0"/>
              </a:rPr>
              <a:t>for alle</a:t>
            </a:r>
            <a:r>
              <a:rPr lang="da-DK" sz="2800" smtClean="0">
                <a:cs typeface="Arial" charset="0"/>
              </a:rPr>
              <a:t> </a:t>
            </a:r>
            <a:r>
              <a:rPr lang="da-DK" sz="2800" i="1" smtClean="0">
                <a:latin typeface="Times" pitchFamily="18" charset="0"/>
                <a:cs typeface="Arial" charset="0"/>
              </a:rPr>
              <a:t>n</a:t>
            </a:r>
            <a:r>
              <a:rPr lang="da-DK" sz="2800" smtClean="0">
                <a:latin typeface="Times" pitchFamily="18" charset="0"/>
                <a:cs typeface="Arial" charset="0"/>
              </a:rPr>
              <a:t> ≥ </a:t>
            </a:r>
            <a:r>
              <a:rPr lang="da-DK" sz="2800" i="1" smtClean="0">
                <a:latin typeface="Times" pitchFamily="18" charset="0"/>
                <a:cs typeface="Arial" charset="0"/>
              </a:rPr>
              <a:t>N</a:t>
            </a:r>
            <a:r>
              <a:rPr lang="da-DK" sz="2800" baseline="-25000" smtClean="0">
                <a:latin typeface="Times" pitchFamily="18" charset="0"/>
                <a:cs typeface="Arial" charset="0"/>
              </a:rPr>
              <a:t>0</a:t>
            </a:r>
            <a:r>
              <a:rPr lang="da-DK" sz="2800" smtClean="0">
                <a:cs typeface="Arial" charset="0"/>
              </a:rPr>
              <a:t> 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da-DK" sz="1000" smtClean="0"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f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 ≤ </a:t>
            </a: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c</a:t>
            </a:r>
            <a:r>
              <a:rPr lang="en-US" sz="280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·</a:t>
            </a:r>
            <a:r>
              <a:rPr lang="en-US" sz="2800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g</a:t>
            </a:r>
            <a:r>
              <a:rPr lang="en-US" sz="280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en-US" sz="2800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en-US" sz="280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6172200"/>
            <a:ext cx="9144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200">
                <a:solidFill>
                  <a:srgbClr val="FF0000"/>
                </a:solidFill>
              </a:rPr>
              <a:t>Intuitivt: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er ”mindre end er lig med”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g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),</a:t>
            </a:r>
            <a:r>
              <a:rPr lang="da-DK" sz="2200">
                <a:solidFill>
                  <a:srgbClr val="FF0000"/>
                </a:solidFill>
              </a:rPr>
              <a:t> eller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g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”dominerer”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endParaRPr lang="en-US" sz="2200">
              <a:solidFill>
                <a:srgbClr val="FF0000"/>
              </a:solidFill>
              <a:latin typeface="Times" pitchFamily="18" charset="0"/>
            </a:endParaRPr>
          </a:p>
        </p:txBody>
      </p:sp>
      <p:grpSp>
        <p:nvGrpSpPr>
          <p:cNvPr id="28677" name="Group 22"/>
          <p:cNvGrpSpPr>
            <a:grpSpLocks/>
          </p:cNvGrpSpPr>
          <p:nvPr/>
        </p:nvGrpSpPr>
        <p:grpSpPr bwMode="auto">
          <a:xfrm>
            <a:off x="3276600" y="4114800"/>
            <a:ext cx="3733800" cy="1890713"/>
            <a:chOff x="3312" y="1824"/>
            <a:chExt cx="2352" cy="1191"/>
          </a:xfrm>
        </p:grpSpPr>
        <p:grpSp>
          <p:nvGrpSpPr>
            <p:cNvPr id="28678" name="Group 21"/>
            <p:cNvGrpSpPr>
              <a:grpSpLocks/>
            </p:cNvGrpSpPr>
            <p:nvPr/>
          </p:nvGrpSpPr>
          <p:grpSpPr bwMode="auto">
            <a:xfrm>
              <a:off x="3312" y="1824"/>
              <a:ext cx="2160" cy="1191"/>
              <a:chOff x="3312" y="1824"/>
              <a:chExt cx="2160" cy="1191"/>
            </a:xfrm>
          </p:grpSpPr>
          <p:sp>
            <p:nvSpPr>
              <p:cNvPr id="28680" name="Line 7"/>
              <p:cNvSpPr>
                <a:spLocks noChangeShapeType="1"/>
              </p:cNvSpPr>
              <p:nvPr/>
            </p:nvSpPr>
            <p:spPr bwMode="auto">
              <a:xfrm flipV="1">
                <a:off x="3312" y="1824"/>
                <a:ext cx="0" cy="9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681" name="Line 8"/>
              <p:cNvSpPr>
                <a:spLocks noChangeShapeType="1"/>
              </p:cNvSpPr>
              <p:nvPr/>
            </p:nvSpPr>
            <p:spPr bwMode="auto">
              <a:xfrm flipV="1">
                <a:off x="3312" y="2784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682" name="Freeform 13"/>
              <p:cNvSpPr>
                <a:spLocks/>
              </p:cNvSpPr>
              <p:nvPr/>
            </p:nvSpPr>
            <p:spPr bwMode="auto">
              <a:xfrm>
                <a:off x="3312" y="1968"/>
                <a:ext cx="1776" cy="808"/>
              </a:xfrm>
              <a:custGeom>
                <a:avLst/>
                <a:gdLst>
                  <a:gd name="T0" fmla="*/ 0 w 1776"/>
                  <a:gd name="T1" fmla="*/ 672 h 808"/>
                  <a:gd name="T2" fmla="*/ 288 w 1776"/>
                  <a:gd name="T3" fmla="*/ 528 h 808"/>
                  <a:gd name="T4" fmla="*/ 624 w 1776"/>
                  <a:gd name="T5" fmla="*/ 720 h 808"/>
                  <a:gd name="T6" fmla="*/ 1776 w 1776"/>
                  <a:gd name="T7" fmla="*/ 0 h 8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76"/>
                  <a:gd name="T13" fmla="*/ 0 h 808"/>
                  <a:gd name="T14" fmla="*/ 1776 w 1776"/>
                  <a:gd name="T15" fmla="*/ 808 h 8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76" h="808">
                    <a:moveTo>
                      <a:pt x="0" y="672"/>
                    </a:moveTo>
                    <a:cubicBezTo>
                      <a:pt x="92" y="596"/>
                      <a:pt x="184" y="520"/>
                      <a:pt x="288" y="528"/>
                    </a:cubicBezTo>
                    <a:cubicBezTo>
                      <a:pt x="392" y="536"/>
                      <a:pt x="376" y="808"/>
                      <a:pt x="624" y="720"/>
                    </a:cubicBezTo>
                    <a:cubicBezTo>
                      <a:pt x="872" y="632"/>
                      <a:pt x="1568" y="120"/>
                      <a:pt x="1776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683" name="Freeform 14"/>
              <p:cNvSpPr>
                <a:spLocks/>
              </p:cNvSpPr>
              <p:nvPr/>
            </p:nvSpPr>
            <p:spPr bwMode="auto">
              <a:xfrm>
                <a:off x="3312" y="2256"/>
                <a:ext cx="1776" cy="376"/>
              </a:xfrm>
              <a:custGeom>
                <a:avLst/>
                <a:gdLst>
                  <a:gd name="T0" fmla="*/ 0 w 1776"/>
                  <a:gd name="T1" fmla="*/ 240 h 376"/>
                  <a:gd name="T2" fmla="*/ 624 w 1776"/>
                  <a:gd name="T3" fmla="*/ 336 h 376"/>
                  <a:gd name="T4" fmla="*/ 1776 w 1776"/>
                  <a:gd name="T5" fmla="*/ 0 h 376"/>
                  <a:gd name="T6" fmla="*/ 0 60000 65536"/>
                  <a:gd name="T7" fmla="*/ 0 60000 65536"/>
                  <a:gd name="T8" fmla="*/ 0 60000 65536"/>
                  <a:gd name="T9" fmla="*/ 0 w 1776"/>
                  <a:gd name="T10" fmla="*/ 0 h 376"/>
                  <a:gd name="T11" fmla="*/ 1776 w 1776"/>
                  <a:gd name="T12" fmla="*/ 376 h 3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76" h="376">
                    <a:moveTo>
                      <a:pt x="0" y="240"/>
                    </a:moveTo>
                    <a:cubicBezTo>
                      <a:pt x="164" y="308"/>
                      <a:pt x="328" y="376"/>
                      <a:pt x="624" y="336"/>
                    </a:cubicBezTo>
                    <a:cubicBezTo>
                      <a:pt x="920" y="296"/>
                      <a:pt x="1504" y="56"/>
                      <a:pt x="1776" y="0"/>
                    </a:cubicBezTo>
                  </a:path>
                </a:pathLst>
              </a:cu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684" name="Line 16"/>
              <p:cNvSpPr>
                <a:spLocks noChangeShapeType="1"/>
              </p:cNvSpPr>
              <p:nvPr/>
            </p:nvSpPr>
            <p:spPr bwMode="auto">
              <a:xfrm flipV="1">
                <a:off x="4464" y="1872"/>
                <a:ext cx="0" cy="9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685" name="Text Box 17"/>
              <p:cNvSpPr txBox="1">
                <a:spLocks noChangeArrowheads="1"/>
              </p:cNvSpPr>
              <p:nvPr/>
            </p:nvSpPr>
            <p:spPr bwMode="auto">
              <a:xfrm>
                <a:off x="4272" y="2784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da-DK" i="1">
                    <a:latin typeface="Times" pitchFamily="18" charset="0"/>
                  </a:rPr>
                  <a:t>N</a:t>
                </a:r>
                <a:r>
                  <a:rPr lang="da-DK" baseline="-25000">
                    <a:latin typeface="Times" pitchFamily="18" charset="0"/>
                  </a:rPr>
                  <a:t>0</a:t>
                </a:r>
              </a:p>
            </p:txBody>
          </p:sp>
          <p:sp>
            <p:nvSpPr>
              <p:cNvPr id="28686" name="Text Box 18"/>
              <p:cNvSpPr txBox="1">
                <a:spLocks noChangeArrowheads="1"/>
              </p:cNvSpPr>
              <p:nvPr/>
            </p:nvSpPr>
            <p:spPr bwMode="auto">
              <a:xfrm>
                <a:off x="5088" y="2112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a-DK" b="1" i="1">
                    <a:solidFill>
                      <a:schemeClr val="accent2"/>
                    </a:solidFill>
                    <a:latin typeface="Times" pitchFamily="18" charset="0"/>
                  </a:rPr>
                  <a:t>f</a:t>
                </a:r>
                <a:r>
                  <a:rPr lang="da-DK" b="1">
                    <a:solidFill>
                      <a:schemeClr val="accent2"/>
                    </a:solidFill>
                    <a:latin typeface="Times" pitchFamily="18" charset="0"/>
                  </a:rPr>
                  <a:t>(</a:t>
                </a:r>
                <a:r>
                  <a:rPr lang="da-DK" b="1" i="1">
                    <a:solidFill>
                      <a:schemeClr val="accent2"/>
                    </a:solidFill>
                    <a:latin typeface="Times" pitchFamily="18" charset="0"/>
                  </a:rPr>
                  <a:t>n</a:t>
                </a:r>
                <a:r>
                  <a:rPr lang="da-DK" b="1">
                    <a:solidFill>
                      <a:schemeClr val="accent2"/>
                    </a:solidFill>
                    <a:latin typeface="Times" pitchFamily="18" charset="0"/>
                  </a:rPr>
                  <a:t>)</a:t>
                </a:r>
              </a:p>
            </p:txBody>
          </p:sp>
        </p:grpSp>
        <p:sp>
          <p:nvSpPr>
            <p:cNvPr id="28679" name="Text Box 19"/>
            <p:cNvSpPr txBox="1">
              <a:spLocks noChangeArrowheads="1"/>
            </p:cNvSpPr>
            <p:nvPr/>
          </p:nvSpPr>
          <p:spPr bwMode="auto">
            <a:xfrm>
              <a:off x="5088" y="1824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a-DK" b="1" i="1">
                  <a:solidFill>
                    <a:schemeClr val="accent2"/>
                  </a:solidFill>
                  <a:latin typeface="Times" pitchFamily="18" charset="0"/>
                </a:rPr>
                <a:t>c</a:t>
              </a:r>
              <a:r>
                <a:rPr lang="en-US" b="1">
                  <a:solidFill>
                    <a:schemeClr val="accent2"/>
                  </a:solidFill>
                  <a:latin typeface="Times" pitchFamily="18" charset="0"/>
                </a:rPr>
                <a:t>·</a:t>
              </a:r>
              <a:r>
                <a:rPr lang="en-US" b="1" i="1">
                  <a:solidFill>
                    <a:schemeClr val="accent2"/>
                  </a:solidFill>
                  <a:latin typeface="Times" pitchFamily="18" charset="0"/>
                </a:rPr>
                <a:t>g</a:t>
              </a:r>
              <a:r>
                <a:rPr lang="en-US" b="1">
                  <a:solidFill>
                    <a:schemeClr val="accent2"/>
                  </a:solidFill>
                  <a:latin typeface="Times" pitchFamily="18" charset="0"/>
                </a:rPr>
                <a:t>(</a:t>
              </a:r>
              <a:r>
                <a:rPr lang="en-US" b="1" i="1">
                  <a:solidFill>
                    <a:schemeClr val="accent2"/>
                  </a:solidFill>
                  <a:latin typeface="Times" pitchFamily="18" charset="0"/>
                </a:rPr>
                <a:t>n</a:t>
              </a:r>
              <a:r>
                <a:rPr lang="en-US" b="1">
                  <a:solidFill>
                    <a:schemeClr val="accent2"/>
                  </a:solidFill>
                  <a:latin typeface="Times" pitchFamily="18" charset="0"/>
                </a:rPr>
                <a:t>)</a:t>
              </a:r>
              <a:endParaRPr lang="da-DK" b="1">
                <a:solidFill>
                  <a:schemeClr val="accent2"/>
                </a:solidFill>
                <a:latin typeface="Times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304800" y="2286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000" b="1">
                <a:solidFill>
                  <a:schemeClr val="tx2"/>
                </a:solidFill>
              </a:rPr>
              <a:t>Eksempel: Insertion-Sort</a:t>
            </a:r>
            <a:endParaRPr lang="en-US" sz="3200" b="1">
              <a:solidFill>
                <a:schemeClr val="tx2"/>
              </a:solidFill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752600" y="5715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4400" b="1">
                <a:solidFill>
                  <a:schemeClr val="accent2"/>
                </a:solidFill>
              </a:rPr>
              <a:t>Tid </a:t>
            </a:r>
            <a:r>
              <a:rPr lang="da-DK" sz="4400">
                <a:solidFill>
                  <a:schemeClr val="accent2"/>
                </a:solidFill>
                <a:latin typeface="Times" pitchFamily="18" charset="0"/>
              </a:rPr>
              <a:t>O(</a:t>
            </a:r>
            <a:r>
              <a:rPr lang="da-DK" sz="4400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z="4400" baseline="30000">
                <a:solidFill>
                  <a:schemeClr val="accent2"/>
                </a:solidFill>
                <a:latin typeface="Times" pitchFamily="18" charset="0"/>
              </a:rPr>
              <a:t>2</a:t>
            </a:r>
            <a:r>
              <a:rPr lang="da-DK" sz="4400">
                <a:solidFill>
                  <a:schemeClr val="accent2"/>
                </a:solidFill>
                <a:latin typeface="Times" pitchFamily="18" charset="0"/>
              </a:rPr>
              <a:t>)</a:t>
            </a:r>
            <a:endParaRPr lang="en-US" sz="4400">
              <a:solidFill>
                <a:schemeClr val="accent2"/>
              </a:solidFill>
              <a:latin typeface="Times" pitchFamily="18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5" t="26341" r="1222" b="11571"/>
          <a:stretch>
            <a:fillRect/>
          </a:stretch>
        </p:blipFill>
        <p:spPr bwMode="auto">
          <a:xfrm>
            <a:off x="457200" y="1676400"/>
            <a:ext cx="83058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 eaLnBrk="1" hangingPunct="1"/>
            <a:endParaRPr lang="da-DK" sz="2800" smtClean="0">
              <a:latin typeface="Times" pitchFamily="18" charset="0"/>
            </a:endParaRPr>
          </a:p>
          <a:p>
            <a:pPr algn="ctr" eaLnBrk="1" hangingPunct="1">
              <a:buFontTx/>
              <a:buNone/>
            </a:pPr>
            <a:r>
              <a:rPr lang="da-DK" sz="2800" i="1" smtClean="0">
                <a:latin typeface="Times" pitchFamily="18" charset="0"/>
              </a:rPr>
              <a:t>f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 = O(</a:t>
            </a:r>
            <a:r>
              <a:rPr lang="da-DK" sz="2800" i="1" smtClean="0">
                <a:latin typeface="Times" pitchFamily="18" charset="0"/>
              </a:rPr>
              <a:t>g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))   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  <a:sym typeface="Wingdings" pitchFamily="2" charset="2"/>
              </a:rPr>
              <a:t></a:t>
            </a:r>
            <a:r>
              <a:rPr lang="da-DK" sz="2800" smtClean="0">
                <a:latin typeface="Times" pitchFamily="18" charset="0"/>
              </a:rPr>
              <a:t>   </a:t>
            </a:r>
            <a:r>
              <a:rPr lang="da-DK" sz="2800" i="1" smtClean="0">
                <a:latin typeface="Times" pitchFamily="18" charset="0"/>
              </a:rPr>
              <a:t>c</a:t>
            </a:r>
            <a:r>
              <a:rPr lang="en-US" sz="2800" smtClean="0">
                <a:latin typeface="Times" pitchFamily="18" charset="0"/>
                <a:cs typeface="Arial" charset="0"/>
              </a:rPr>
              <a:t>·</a:t>
            </a:r>
            <a:r>
              <a:rPr lang="da-DK" sz="2800" i="1" smtClean="0">
                <a:latin typeface="Times" pitchFamily="18" charset="0"/>
              </a:rPr>
              <a:t>f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 = O(</a:t>
            </a:r>
            <a:r>
              <a:rPr lang="da-DK" sz="2800" i="1" smtClean="0">
                <a:latin typeface="Times" pitchFamily="18" charset="0"/>
              </a:rPr>
              <a:t>g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)) </a:t>
            </a:r>
          </a:p>
          <a:p>
            <a:pPr algn="ctr" eaLnBrk="1" hangingPunct="1">
              <a:buFontTx/>
              <a:buNone/>
            </a:pPr>
            <a:endParaRPr lang="da-DK" sz="2800" i="1" smtClean="0">
              <a:latin typeface="Times" pitchFamily="18" charset="0"/>
            </a:endParaRPr>
          </a:p>
          <a:p>
            <a:pPr algn="ctr" eaLnBrk="1" hangingPunct="1">
              <a:buFontTx/>
              <a:buNone/>
            </a:pPr>
            <a:r>
              <a:rPr lang="da-DK" sz="2800" i="1" smtClean="0">
                <a:latin typeface="Times" pitchFamily="18" charset="0"/>
              </a:rPr>
              <a:t>f</a:t>
            </a:r>
            <a:r>
              <a:rPr lang="da-DK" sz="2800" baseline="-25000" smtClean="0">
                <a:latin typeface="Times" pitchFamily="18" charset="0"/>
              </a:rPr>
              <a:t>1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 = O(</a:t>
            </a:r>
            <a:r>
              <a:rPr lang="da-DK" sz="2800" i="1" smtClean="0">
                <a:latin typeface="Times" pitchFamily="18" charset="0"/>
              </a:rPr>
              <a:t>g</a:t>
            </a:r>
            <a:r>
              <a:rPr lang="da-DK" sz="2800" baseline="-25000" smtClean="0">
                <a:latin typeface="Times" pitchFamily="18" charset="0"/>
              </a:rPr>
              <a:t>1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))   og   </a:t>
            </a:r>
            <a:r>
              <a:rPr lang="da-DK" sz="2800" i="1" smtClean="0">
                <a:latin typeface="Times" pitchFamily="18" charset="0"/>
              </a:rPr>
              <a:t>f</a:t>
            </a:r>
            <a:r>
              <a:rPr lang="da-DK" sz="2800" baseline="-25000" smtClean="0">
                <a:latin typeface="Times" pitchFamily="18" charset="0"/>
              </a:rPr>
              <a:t>2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 = O(</a:t>
            </a:r>
            <a:r>
              <a:rPr lang="da-DK" sz="2800" i="1" smtClean="0">
                <a:latin typeface="Times" pitchFamily="18" charset="0"/>
              </a:rPr>
              <a:t>g</a:t>
            </a:r>
            <a:r>
              <a:rPr lang="da-DK" sz="2800" baseline="-25000" smtClean="0">
                <a:latin typeface="Times" pitchFamily="18" charset="0"/>
              </a:rPr>
              <a:t>2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))   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  <a:sym typeface="Wingdings" pitchFamily="2" charset="2"/>
              </a:rPr>
              <a:t></a:t>
            </a:r>
          </a:p>
          <a:p>
            <a:pPr algn="ctr" eaLnBrk="1" hangingPunct="1">
              <a:buFontTx/>
              <a:buNone/>
            </a:pPr>
            <a:r>
              <a:rPr lang="da-DK" sz="2800" i="1" smtClean="0">
                <a:latin typeface="Times" pitchFamily="18" charset="0"/>
              </a:rPr>
              <a:t>f</a:t>
            </a:r>
            <a:r>
              <a:rPr lang="da-DK" sz="2800" baseline="-25000" smtClean="0">
                <a:latin typeface="Times" pitchFamily="18" charset="0"/>
              </a:rPr>
              <a:t>1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 + </a:t>
            </a:r>
            <a:r>
              <a:rPr lang="da-DK" sz="2800" i="1" smtClean="0">
                <a:latin typeface="Times" pitchFamily="18" charset="0"/>
              </a:rPr>
              <a:t>f</a:t>
            </a:r>
            <a:r>
              <a:rPr lang="da-DK" sz="2800" baseline="-25000" smtClean="0">
                <a:latin typeface="Times" pitchFamily="18" charset="0"/>
              </a:rPr>
              <a:t>2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 = O( max(</a:t>
            </a:r>
            <a:r>
              <a:rPr lang="da-DK" sz="2800" i="1" smtClean="0">
                <a:latin typeface="Times" pitchFamily="18" charset="0"/>
              </a:rPr>
              <a:t>g</a:t>
            </a:r>
            <a:r>
              <a:rPr lang="da-DK" sz="2800" baseline="-25000" smtClean="0">
                <a:latin typeface="Times" pitchFamily="18" charset="0"/>
              </a:rPr>
              <a:t>1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), </a:t>
            </a:r>
            <a:r>
              <a:rPr lang="da-DK" sz="2800" i="1" smtClean="0">
                <a:latin typeface="Times" pitchFamily="18" charset="0"/>
              </a:rPr>
              <a:t>g</a:t>
            </a:r>
            <a:r>
              <a:rPr lang="da-DK" sz="2800" baseline="-25000" smtClean="0">
                <a:latin typeface="Times" pitchFamily="18" charset="0"/>
              </a:rPr>
              <a:t>2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)) 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da-DK" sz="2800" i="1" smtClean="0">
                <a:latin typeface="Times" pitchFamily="18" charset="0"/>
              </a:rPr>
              <a:t>f</a:t>
            </a:r>
            <a:r>
              <a:rPr lang="da-DK" sz="2800" baseline="-25000" smtClean="0">
                <a:latin typeface="Times" pitchFamily="18" charset="0"/>
              </a:rPr>
              <a:t>1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 </a:t>
            </a:r>
            <a:r>
              <a:rPr lang="en-US" sz="2800" smtClean="0">
                <a:latin typeface="Times" pitchFamily="18" charset="0"/>
                <a:cs typeface="Arial" charset="0"/>
              </a:rPr>
              <a:t>·</a:t>
            </a:r>
            <a:r>
              <a:rPr lang="da-DK" sz="2800" smtClean="0">
                <a:latin typeface="Times" pitchFamily="18" charset="0"/>
              </a:rPr>
              <a:t> </a:t>
            </a:r>
            <a:r>
              <a:rPr lang="da-DK" sz="2800" i="1" smtClean="0">
                <a:latin typeface="Times" pitchFamily="18" charset="0"/>
              </a:rPr>
              <a:t>f</a:t>
            </a:r>
            <a:r>
              <a:rPr lang="da-DK" sz="2800" baseline="-25000" smtClean="0">
                <a:latin typeface="Times" pitchFamily="18" charset="0"/>
              </a:rPr>
              <a:t>2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 = O( </a:t>
            </a:r>
            <a:r>
              <a:rPr lang="da-DK" sz="2800" i="1" smtClean="0">
                <a:latin typeface="Times" pitchFamily="18" charset="0"/>
              </a:rPr>
              <a:t>g</a:t>
            </a:r>
            <a:r>
              <a:rPr lang="da-DK" sz="2800" baseline="-25000" smtClean="0">
                <a:latin typeface="Times" pitchFamily="18" charset="0"/>
              </a:rPr>
              <a:t>1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 </a:t>
            </a:r>
            <a:r>
              <a:rPr lang="en-US" sz="2800" smtClean="0">
                <a:latin typeface="Times" pitchFamily="18" charset="0"/>
                <a:cs typeface="Arial" charset="0"/>
              </a:rPr>
              <a:t>·</a:t>
            </a:r>
            <a:r>
              <a:rPr lang="da-DK" sz="2800" smtClean="0">
                <a:latin typeface="Times" pitchFamily="18" charset="0"/>
              </a:rPr>
              <a:t> </a:t>
            </a:r>
            <a:r>
              <a:rPr lang="da-DK" sz="2800" i="1" smtClean="0">
                <a:latin typeface="Times" pitchFamily="18" charset="0"/>
              </a:rPr>
              <a:t>g</a:t>
            </a:r>
            <a:r>
              <a:rPr lang="da-DK" sz="2800" baseline="-25000" smtClean="0">
                <a:latin typeface="Times" pitchFamily="18" charset="0"/>
              </a:rPr>
              <a:t>2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 )</a:t>
            </a:r>
          </a:p>
          <a:p>
            <a:pPr algn="ctr" eaLnBrk="1" hangingPunct="1">
              <a:buFont typeface="Wingdings" pitchFamily="2" charset="2"/>
              <a:buChar char="è"/>
            </a:pPr>
            <a:endParaRPr lang="da-DK" sz="2800" smtClean="0">
              <a:latin typeface="Times" pitchFamily="18" charset="0"/>
            </a:endParaRPr>
          </a:p>
          <a:p>
            <a:pPr algn="ctr" eaLnBrk="1" hangingPunct="1">
              <a:buFontTx/>
              <a:buNone/>
            </a:pPr>
            <a:r>
              <a:rPr lang="da-DK" sz="2800" i="1" smtClean="0">
                <a:latin typeface="Times" pitchFamily="18" charset="0"/>
              </a:rPr>
              <a:t>c</a:t>
            </a:r>
            <a:r>
              <a:rPr lang="da-DK" sz="2800" i="1" baseline="-25000" smtClean="0">
                <a:latin typeface="Times" pitchFamily="18" charset="0"/>
              </a:rPr>
              <a:t>k</a:t>
            </a:r>
            <a:r>
              <a:rPr lang="en-US" sz="2800" smtClean="0">
                <a:latin typeface="Times" pitchFamily="18" charset="0"/>
                <a:cs typeface="Arial" charset="0"/>
              </a:rPr>
              <a:t>·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i="1" baseline="30000" smtClean="0">
                <a:latin typeface="Times" pitchFamily="18" charset="0"/>
              </a:rPr>
              <a:t>k </a:t>
            </a:r>
            <a:r>
              <a:rPr lang="da-DK" sz="2800" smtClean="0">
                <a:latin typeface="Times" pitchFamily="18" charset="0"/>
              </a:rPr>
              <a:t>+ </a:t>
            </a:r>
            <a:r>
              <a:rPr lang="da-DK" sz="2800" i="1" smtClean="0">
                <a:latin typeface="Times" pitchFamily="18" charset="0"/>
              </a:rPr>
              <a:t>c</a:t>
            </a:r>
            <a:r>
              <a:rPr lang="da-DK" sz="2800" i="1" baseline="-25000" smtClean="0">
                <a:latin typeface="Times" pitchFamily="18" charset="0"/>
              </a:rPr>
              <a:t>k</a:t>
            </a:r>
            <a:r>
              <a:rPr lang="da-DK" sz="2800" baseline="-25000" smtClean="0">
                <a:latin typeface="Times" pitchFamily="18" charset="0"/>
              </a:rPr>
              <a:t>-1</a:t>
            </a:r>
            <a:r>
              <a:rPr lang="en-US" sz="2800" smtClean="0">
                <a:latin typeface="Times" pitchFamily="18" charset="0"/>
                <a:cs typeface="Arial" charset="0"/>
              </a:rPr>
              <a:t>·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i="1" baseline="30000" smtClean="0">
                <a:latin typeface="Times" pitchFamily="18" charset="0"/>
              </a:rPr>
              <a:t>k</a:t>
            </a:r>
            <a:r>
              <a:rPr lang="da-DK" sz="2800" baseline="30000" smtClean="0">
                <a:latin typeface="Times" pitchFamily="18" charset="0"/>
              </a:rPr>
              <a:t>-1 </a:t>
            </a:r>
            <a:r>
              <a:rPr lang="da-DK" sz="2800" smtClean="0">
                <a:latin typeface="Times" pitchFamily="18" charset="0"/>
              </a:rPr>
              <a:t>+ </a:t>
            </a:r>
            <a:r>
              <a:rPr lang="en-US" sz="2800" smtClean="0">
                <a:latin typeface="Times" pitchFamily="18" charset="0"/>
                <a:cs typeface="Arial" charset="0"/>
              </a:rPr>
              <a:t>· · · + </a:t>
            </a:r>
            <a:r>
              <a:rPr lang="da-DK" sz="2800" i="1" smtClean="0">
                <a:latin typeface="Times" pitchFamily="18" charset="0"/>
              </a:rPr>
              <a:t>c</a:t>
            </a:r>
            <a:r>
              <a:rPr lang="da-DK" sz="2800" baseline="-25000" smtClean="0">
                <a:latin typeface="Times" pitchFamily="18" charset="0"/>
              </a:rPr>
              <a:t>2</a:t>
            </a:r>
            <a:r>
              <a:rPr lang="en-US" sz="2800" smtClean="0">
                <a:latin typeface="Times" pitchFamily="18" charset="0"/>
                <a:cs typeface="Arial" charset="0"/>
              </a:rPr>
              <a:t>·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baseline="30000" smtClean="0">
                <a:latin typeface="Times" pitchFamily="18" charset="0"/>
              </a:rPr>
              <a:t>2 </a:t>
            </a:r>
            <a:r>
              <a:rPr lang="en-US" sz="2800" smtClean="0">
                <a:latin typeface="Times" pitchFamily="18" charset="0"/>
                <a:cs typeface="Arial" charset="0"/>
              </a:rPr>
              <a:t>+ </a:t>
            </a:r>
            <a:r>
              <a:rPr lang="da-DK" sz="2800" i="1" smtClean="0">
                <a:latin typeface="Times" pitchFamily="18" charset="0"/>
              </a:rPr>
              <a:t>c</a:t>
            </a:r>
            <a:r>
              <a:rPr lang="da-DK" sz="2800" baseline="-25000" smtClean="0">
                <a:latin typeface="Times" pitchFamily="18" charset="0"/>
              </a:rPr>
              <a:t>1</a:t>
            </a:r>
            <a:r>
              <a:rPr lang="en-US" sz="2800" smtClean="0">
                <a:latin typeface="Times" pitchFamily="18" charset="0"/>
                <a:cs typeface="Arial" charset="0"/>
              </a:rPr>
              <a:t>·</a:t>
            </a:r>
            <a:r>
              <a:rPr lang="da-DK" sz="2800" i="1" smtClean="0">
                <a:latin typeface="Times" pitchFamily="18" charset="0"/>
              </a:rPr>
              <a:t>n </a:t>
            </a:r>
            <a:r>
              <a:rPr lang="da-DK" sz="2800" smtClean="0">
                <a:latin typeface="Times" pitchFamily="18" charset="0"/>
              </a:rPr>
              <a:t>+ </a:t>
            </a:r>
            <a:r>
              <a:rPr lang="da-DK" sz="2800" i="1" smtClean="0">
                <a:latin typeface="Times" pitchFamily="18" charset="0"/>
              </a:rPr>
              <a:t>c</a:t>
            </a:r>
            <a:r>
              <a:rPr lang="da-DK" sz="2800" baseline="-25000" smtClean="0">
                <a:latin typeface="Times" pitchFamily="18" charset="0"/>
              </a:rPr>
              <a:t>0</a:t>
            </a:r>
            <a:r>
              <a:rPr lang="en-US" sz="2800" smtClean="0">
                <a:latin typeface="Times" pitchFamily="18" charset="0"/>
                <a:cs typeface="Arial" charset="0"/>
              </a:rPr>
              <a:t> = O(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i="1" baseline="30000" smtClean="0">
                <a:latin typeface="Times" pitchFamily="18" charset="0"/>
              </a:rPr>
              <a:t>k</a:t>
            </a:r>
            <a:r>
              <a:rPr lang="en-US" sz="2800" smtClean="0">
                <a:latin typeface="Times" pitchFamily="18" charset="0"/>
                <a:cs typeface="Arial" charset="0"/>
              </a:rPr>
              <a:t>)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400" b="1">
                <a:solidFill>
                  <a:schemeClr val="tx2"/>
                </a:solidFill>
              </a:rPr>
              <a:t>Eksempler : O - regneregler</a:t>
            </a:r>
            <a:endParaRPr lang="en-US" sz="4400" b="1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05400"/>
            <a:ext cx="9144000" cy="60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600200"/>
            <a:ext cx="6096000" cy="48768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>
                <a:latin typeface="Times" pitchFamily="18" charset="0"/>
              </a:rPr>
              <a:t>3</a:t>
            </a:r>
            <a:r>
              <a:rPr lang="en-US" smtClean="0">
                <a:latin typeface="Times" pitchFamily="18" charset="0"/>
                <a:cs typeface="Arial" charset="0"/>
              </a:rPr>
              <a:t>·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</a:t>
            </a:r>
            <a:r>
              <a:rPr lang="da-DK" smtClean="0">
                <a:latin typeface="Times" pitchFamily="18" charset="0"/>
              </a:rPr>
              <a:t> + 7</a:t>
            </a:r>
            <a:r>
              <a:rPr lang="en-US" smtClean="0">
                <a:latin typeface="Times" pitchFamily="18" charset="0"/>
                <a:cs typeface="Arial" charset="0"/>
              </a:rPr>
              <a:t>·</a:t>
            </a:r>
            <a:r>
              <a:rPr lang="en-US" i="1" smtClean="0">
                <a:latin typeface="Times" pitchFamily="18" charset="0"/>
                <a:cs typeface="Arial" charset="0"/>
              </a:rPr>
              <a:t>n</a:t>
            </a:r>
            <a:r>
              <a:rPr lang="en-US" smtClean="0">
                <a:latin typeface="Times" pitchFamily="18" charset="0"/>
                <a:cs typeface="Arial" charset="0"/>
              </a:rPr>
              <a:t> </a:t>
            </a:r>
            <a:r>
              <a:rPr lang="da-DK" smtClean="0">
                <a:latin typeface="Times" pitchFamily="18" charset="0"/>
              </a:rPr>
              <a:t>= O(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</a:t>
            </a:r>
            <a:r>
              <a:rPr lang="da-DK" smtClean="0">
                <a:latin typeface="Times" pitchFamily="18" charset="0"/>
              </a:rPr>
              <a:t>)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 </a:t>
            </a:r>
            <a:r>
              <a:rPr lang="da-DK" smtClean="0">
                <a:latin typeface="Times" pitchFamily="18" charset="0"/>
              </a:rPr>
              <a:t>= O(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3</a:t>
            </a:r>
            <a:r>
              <a:rPr lang="da-DK" smtClean="0">
                <a:latin typeface="Times" pitchFamily="18" charset="0"/>
              </a:rPr>
              <a:t>)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>
                <a:latin typeface="Times" pitchFamily="18" charset="0"/>
              </a:rPr>
              <a:t>log</a:t>
            </a:r>
            <a:r>
              <a:rPr lang="da-DK" baseline="-25000" smtClean="0">
                <a:latin typeface="Times" pitchFamily="18" charset="0"/>
              </a:rPr>
              <a:t>2</a:t>
            </a:r>
            <a:r>
              <a:rPr lang="da-DK" smtClean="0">
                <a:latin typeface="Times" pitchFamily="18" charset="0"/>
              </a:rPr>
              <a:t>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 = O(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0.5</a:t>
            </a:r>
            <a:r>
              <a:rPr lang="da-DK" smtClean="0">
                <a:latin typeface="Times" pitchFamily="18" charset="0"/>
              </a:rPr>
              <a:t>)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>
                <a:latin typeface="Times" pitchFamily="18" charset="0"/>
              </a:rPr>
              <a:t>(log</a:t>
            </a:r>
            <a:r>
              <a:rPr lang="da-DK" baseline="-25000" smtClean="0">
                <a:latin typeface="Times" pitchFamily="18" charset="0"/>
              </a:rPr>
              <a:t>2</a:t>
            </a:r>
            <a:r>
              <a:rPr lang="da-DK" smtClean="0">
                <a:latin typeface="Times" pitchFamily="18" charset="0"/>
              </a:rPr>
              <a:t>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)</a:t>
            </a:r>
            <a:r>
              <a:rPr lang="da-DK" baseline="30000" smtClean="0">
                <a:latin typeface="Times" pitchFamily="18" charset="0"/>
              </a:rPr>
              <a:t>3</a:t>
            </a:r>
            <a:r>
              <a:rPr lang="da-DK" smtClean="0">
                <a:latin typeface="Times" pitchFamily="18" charset="0"/>
              </a:rPr>
              <a:t> = O(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0.1</a:t>
            </a:r>
            <a:r>
              <a:rPr lang="da-DK" smtClean="0">
                <a:latin typeface="Times" pitchFamily="18" charset="0"/>
              </a:rPr>
              <a:t>)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 </a:t>
            </a:r>
            <a:r>
              <a:rPr lang="en-US" smtClean="0">
                <a:latin typeface="Times" pitchFamily="18" charset="0"/>
                <a:cs typeface="Arial" charset="0"/>
              </a:rPr>
              <a:t>· </a:t>
            </a:r>
            <a:r>
              <a:rPr lang="da-DK" smtClean="0">
                <a:latin typeface="Times" pitchFamily="18" charset="0"/>
              </a:rPr>
              <a:t>log</a:t>
            </a:r>
            <a:r>
              <a:rPr lang="da-DK" baseline="-25000" smtClean="0">
                <a:latin typeface="Times" pitchFamily="18" charset="0"/>
              </a:rPr>
              <a:t>2</a:t>
            </a:r>
            <a:r>
              <a:rPr lang="da-DK" smtClean="0">
                <a:latin typeface="Times" pitchFamily="18" charset="0"/>
              </a:rPr>
              <a:t> </a:t>
            </a:r>
            <a:r>
              <a:rPr lang="da-DK" i="1" smtClean="0">
                <a:latin typeface="Times" pitchFamily="18" charset="0"/>
              </a:rPr>
              <a:t>n + </a:t>
            </a:r>
            <a:r>
              <a:rPr lang="da-DK" smtClean="0">
                <a:latin typeface="Times" pitchFamily="18" charset="0"/>
              </a:rPr>
              <a:t>7</a:t>
            </a:r>
            <a:r>
              <a:rPr lang="en-US" smtClean="0">
                <a:latin typeface="Times" pitchFamily="18" charset="0"/>
                <a:cs typeface="Arial" charset="0"/>
              </a:rPr>
              <a:t>·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2.5</a:t>
            </a:r>
            <a:r>
              <a:rPr lang="da-DK" smtClean="0">
                <a:latin typeface="Times" pitchFamily="18" charset="0"/>
              </a:rPr>
              <a:t> = O(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2.5</a:t>
            </a:r>
            <a:r>
              <a:rPr lang="da-DK" smtClean="0">
                <a:latin typeface="Times" pitchFamily="18" charset="0"/>
              </a:rPr>
              <a:t>)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>
                <a:latin typeface="Times" pitchFamily="18" charset="0"/>
              </a:rPr>
              <a:t>2</a:t>
            </a:r>
            <a:r>
              <a:rPr lang="da-DK" i="1" baseline="30000" smtClean="0">
                <a:latin typeface="Times" pitchFamily="18" charset="0"/>
              </a:rPr>
              <a:t>n</a:t>
            </a:r>
            <a:r>
              <a:rPr lang="da-DK" i="1" smtClean="0">
                <a:latin typeface="Times" pitchFamily="18" charset="0"/>
              </a:rPr>
              <a:t> = </a:t>
            </a:r>
            <a:r>
              <a:rPr lang="da-DK" smtClean="0">
                <a:latin typeface="Times" pitchFamily="18" charset="0"/>
              </a:rPr>
              <a:t>O(3</a:t>
            </a:r>
            <a:r>
              <a:rPr lang="da-DK" i="1" baseline="30000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)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5 </a:t>
            </a:r>
            <a:r>
              <a:rPr lang="en-US" smtClean="0">
                <a:latin typeface="Times" pitchFamily="18" charset="0"/>
                <a:cs typeface="Arial" charset="0"/>
              </a:rPr>
              <a:t>·</a:t>
            </a:r>
            <a:r>
              <a:rPr lang="da-DK" baseline="30000" smtClean="0">
                <a:latin typeface="Times" pitchFamily="18" charset="0"/>
              </a:rPr>
              <a:t> </a:t>
            </a:r>
            <a:r>
              <a:rPr lang="da-DK" smtClean="0">
                <a:latin typeface="Times" pitchFamily="18" charset="0"/>
              </a:rPr>
              <a:t>2</a:t>
            </a:r>
            <a:r>
              <a:rPr lang="da-DK" i="1" baseline="30000" smtClean="0">
                <a:latin typeface="Times" pitchFamily="18" charset="0"/>
              </a:rPr>
              <a:t>n</a:t>
            </a:r>
            <a:r>
              <a:rPr lang="da-DK" i="1" smtClean="0">
                <a:latin typeface="Times" pitchFamily="18" charset="0"/>
              </a:rPr>
              <a:t> = </a:t>
            </a:r>
            <a:r>
              <a:rPr lang="da-DK" smtClean="0">
                <a:latin typeface="Times" pitchFamily="18" charset="0"/>
              </a:rPr>
              <a:t>O(3</a:t>
            </a:r>
            <a:r>
              <a:rPr lang="da-DK" i="1" baseline="30000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)</a:t>
            </a:r>
          </a:p>
          <a:p>
            <a:pPr eaLnBrk="1" hangingPunct="1">
              <a:buFontTx/>
              <a:buNone/>
            </a:pPr>
            <a:endParaRPr lang="en-US" smtClean="0">
              <a:latin typeface="Times" pitchFamily="18" charset="0"/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400" b="1">
                <a:solidFill>
                  <a:schemeClr val="tx2"/>
                </a:solidFill>
              </a:rPr>
              <a:t>Eksempler : O</a:t>
            </a:r>
            <a:endParaRPr lang="en-US" sz="4400" b="1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Visuel test af </a:t>
            </a:r>
            <a:r>
              <a:rPr lang="da-DK" i="1" smtClean="0">
                <a:solidFill>
                  <a:srgbClr val="C00000"/>
                </a:solidFill>
                <a:latin typeface="Times" pitchFamily="18" charset="0"/>
              </a:rPr>
              <a:t>n</a:t>
            </a:r>
            <a:r>
              <a:rPr lang="da-DK" baseline="30000" smtClean="0">
                <a:solidFill>
                  <a:srgbClr val="C00000"/>
                </a:solidFill>
                <a:latin typeface="Times" pitchFamily="18" charset="0"/>
              </a:rPr>
              <a:t>5 </a:t>
            </a:r>
            <a:r>
              <a:rPr lang="en-US" smtClean="0">
                <a:solidFill>
                  <a:srgbClr val="C00000"/>
                </a:solidFill>
                <a:latin typeface="Times" pitchFamily="18" charset="0"/>
                <a:cs typeface="Arial" charset="0"/>
              </a:rPr>
              <a:t>·</a:t>
            </a:r>
            <a:r>
              <a:rPr lang="da-DK" baseline="30000" smtClean="0">
                <a:solidFill>
                  <a:srgbClr val="C00000"/>
                </a:solidFill>
                <a:latin typeface="Times" pitchFamily="18" charset="0"/>
              </a:rPr>
              <a:t> </a:t>
            </a:r>
            <a:r>
              <a:rPr lang="da-DK" smtClean="0">
                <a:solidFill>
                  <a:srgbClr val="C00000"/>
                </a:solidFill>
                <a:latin typeface="Times" pitchFamily="18" charset="0"/>
              </a:rPr>
              <a:t>2</a:t>
            </a:r>
            <a:r>
              <a:rPr lang="da-DK" i="1" baseline="30000" smtClean="0">
                <a:solidFill>
                  <a:srgbClr val="C00000"/>
                </a:solidFill>
                <a:latin typeface="Times" pitchFamily="18" charset="0"/>
              </a:rPr>
              <a:t>n</a:t>
            </a:r>
            <a:r>
              <a:rPr lang="da-DK" i="1" smtClean="0">
                <a:solidFill>
                  <a:srgbClr val="C00000"/>
                </a:solidFill>
                <a:latin typeface="Times" pitchFamily="18" charset="0"/>
              </a:rPr>
              <a:t> </a:t>
            </a:r>
            <a:r>
              <a:rPr lang="da-DK" smtClean="0">
                <a:latin typeface="Times" pitchFamily="18" charset="0"/>
              </a:rPr>
              <a:t>=</a:t>
            </a:r>
            <a:r>
              <a:rPr lang="da-DK" i="1" smtClean="0">
                <a:latin typeface="Times" pitchFamily="18" charset="0"/>
              </a:rPr>
              <a:t> </a:t>
            </a:r>
            <a:r>
              <a:rPr lang="da-DK" smtClean="0">
                <a:latin typeface="Times" pitchFamily="18" charset="0"/>
              </a:rPr>
              <a:t>O(</a:t>
            </a:r>
            <a:r>
              <a:rPr lang="da-DK" smtClean="0">
                <a:solidFill>
                  <a:srgbClr val="00CC00"/>
                </a:solidFill>
                <a:latin typeface="Times" pitchFamily="18" charset="0"/>
              </a:rPr>
              <a:t>3</a:t>
            </a:r>
            <a:r>
              <a:rPr lang="da-DK" i="1" baseline="30000" smtClean="0">
                <a:solidFill>
                  <a:srgbClr val="00CC00"/>
                </a:solidFill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) ?</a:t>
            </a:r>
            <a:endParaRPr lang="da-DK" smtClean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t="58000" r="54584" b="5333"/>
          <a:stretch>
            <a:fillRect/>
          </a:stretch>
        </p:blipFill>
        <p:spPr bwMode="auto">
          <a:xfrm>
            <a:off x="76200" y="4267200"/>
            <a:ext cx="2857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58000" r="54584" b="4668"/>
          <a:stretch>
            <a:fillRect/>
          </a:stretch>
        </p:blipFill>
        <p:spPr bwMode="auto">
          <a:xfrm>
            <a:off x="3105150" y="2162175"/>
            <a:ext cx="29337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t="58000" r="54584" b="5333"/>
          <a:stretch>
            <a:fillRect/>
          </a:stretch>
        </p:blipFill>
        <p:spPr bwMode="auto">
          <a:xfrm>
            <a:off x="3100388" y="4267200"/>
            <a:ext cx="29337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58000" r="54584" b="5333"/>
          <a:stretch>
            <a:fillRect/>
          </a:stretch>
        </p:blipFill>
        <p:spPr bwMode="auto">
          <a:xfrm>
            <a:off x="0" y="2171700"/>
            <a:ext cx="29337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t="58000" r="54584" b="5333"/>
          <a:stretch>
            <a:fillRect/>
          </a:stretch>
        </p:blipFill>
        <p:spPr bwMode="auto">
          <a:xfrm>
            <a:off x="6210300" y="2171700"/>
            <a:ext cx="29337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t="58000" r="54584" b="5334"/>
          <a:stretch>
            <a:fillRect/>
          </a:stretch>
        </p:blipFill>
        <p:spPr bwMode="auto">
          <a:xfrm>
            <a:off x="6148388" y="4267200"/>
            <a:ext cx="2995612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rot="5400000">
            <a:off x="321469" y="3771106"/>
            <a:ext cx="54102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391694" y="3771106"/>
            <a:ext cx="54102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9" name="TextBox 15"/>
          <p:cNvSpPr txBox="1">
            <a:spLocks noChangeArrowheads="1"/>
          </p:cNvSpPr>
          <p:nvPr/>
        </p:nvSpPr>
        <p:spPr bwMode="auto">
          <a:xfrm>
            <a:off x="228600" y="1066800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/>
              <a:t>Plot af de to funktioner </a:t>
            </a:r>
          </a:p>
          <a:p>
            <a:pPr eaLnBrk="1" hangingPunct="1"/>
            <a:r>
              <a:rPr lang="da-DK"/>
              <a:t>– ikke særlig informativ </a:t>
            </a:r>
          </a:p>
        </p:txBody>
      </p:sp>
      <p:sp>
        <p:nvSpPr>
          <p:cNvPr id="32780" name="TextBox 16"/>
          <p:cNvSpPr txBox="1">
            <a:spLocks noChangeArrowheads="1"/>
          </p:cNvSpPr>
          <p:nvPr/>
        </p:nvSpPr>
        <p:spPr bwMode="auto">
          <a:xfrm>
            <a:off x="3276600" y="1066800"/>
            <a:ext cx="266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/>
              <a:t>Plot af de to funktioner med logaritmisk y-akse </a:t>
            </a:r>
          </a:p>
          <a:p>
            <a:pPr eaLnBrk="1" hangingPunct="1"/>
            <a:r>
              <a:rPr lang="da-DK"/>
              <a:t>– første plot misvisende </a:t>
            </a:r>
          </a:p>
        </p:txBody>
      </p:sp>
      <p:sp>
        <p:nvSpPr>
          <p:cNvPr id="32781" name="TextBox 17"/>
          <p:cNvSpPr txBox="1">
            <a:spLocks noChangeArrowheads="1"/>
          </p:cNvSpPr>
          <p:nvPr/>
        </p:nvSpPr>
        <p:spPr bwMode="auto">
          <a:xfrm>
            <a:off x="6324600" y="1066800"/>
            <a:ext cx="266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/>
              <a:t>Plot af brøken mellem de to funktioner </a:t>
            </a:r>
          </a:p>
          <a:p>
            <a:pPr eaLnBrk="1" hangingPunct="1"/>
            <a:r>
              <a:rPr lang="da-DK"/>
              <a:t>– første plot misvisende</a:t>
            </a:r>
          </a:p>
        </p:txBody>
      </p:sp>
      <p:sp>
        <p:nvSpPr>
          <p:cNvPr id="32782" name="TextBox 18"/>
          <p:cNvSpPr txBox="1">
            <a:spLocks noChangeArrowheads="1"/>
          </p:cNvSpPr>
          <p:nvPr/>
        </p:nvSpPr>
        <p:spPr bwMode="auto">
          <a:xfrm>
            <a:off x="6248400" y="6553200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da-DK" sz="1200"/>
              <a:t>Plots lavet med Gnuplot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Eksempler på en beregningsprocess…</a:t>
            </a:r>
            <a:endParaRPr lang="en-US" sz="4000" b="1" smtClean="0"/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16667" r="16875" b="5208"/>
          <a:stretch>
            <a:fillRect/>
          </a:stretch>
        </p:blipFill>
        <p:spPr bwMode="auto">
          <a:xfrm>
            <a:off x="381000" y="2819400"/>
            <a:ext cx="35814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28621" r="17592" b="47809"/>
          <a:stretch>
            <a:fillRect/>
          </a:stretch>
        </p:blipFill>
        <p:spPr>
          <a:xfrm>
            <a:off x="4619625" y="3733800"/>
            <a:ext cx="4371975" cy="838200"/>
          </a:xfrm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381000" y="5410200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a-DK" sz="2800" b="1"/>
              <a:t>Puslespil ved ombytninger</a:t>
            </a:r>
            <a:endParaRPr lang="en-US" sz="2800" b="1"/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4953000" y="4648200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a-DK" sz="2800" b="1"/>
              <a:t>Maximum delsum</a:t>
            </a:r>
            <a:endParaRPr lang="en-US" sz="2800" b="1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dirty="0" smtClean="0"/>
              <a:t>Bevis for </a:t>
            </a:r>
            <a:r>
              <a:rPr lang="da-DK" i="1" dirty="0" smtClean="0">
                <a:latin typeface="Times" pitchFamily="18" charset="0"/>
              </a:rPr>
              <a:t>n</a:t>
            </a:r>
            <a:r>
              <a:rPr lang="da-DK" baseline="30000" dirty="0" smtClean="0">
                <a:solidFill>
                  <a:srgbClr val="C00000"/>
                </a:solidFill>
                <a:latin typeface="Times" pitchFamily="18" charset="0"/>
              </a:rPr>
              <a:t>5</a:t>
            </a:r>
            <a:r>
              <a:rPr lang="da-DK" baseline="30000" dirty="0" smtClean="0">
                <a:latin typeface="Times" pitchFamily="18" charset="0"/>
              </a:rPr>
              <a:t> </a:t>
            </a:r>
            <a:r>
              <a:rPr lang="en-US" dirty="0" smtClean="0">
                <a:latin typeface="Times" pitchFamily="18" charset="0"/>
                <a:cs typeface="Arial" charset="0"/>
              </a:rPr>
              <a:t>·</a:t>
            </a:r>
            <a:r>
              <a:rPr lang="da-DK" baseline="30000" dirty="0" smtClean="0">
                <a:latin typeface="Times" pitchFamily="18" charset="0"/>
              </a:rPr>
              <a:t> </a:t>
            </a:r>
            <a:r>
              <a:rPr lang="da-DK" dirty="0" smtClean="0">
                <a:solidFill>
                  <a:srgbClr val="00B050"/>
                </a:solidFill>
                <a:latin typeface="Times" pitchFamily="18" charset="0"/>
              </a:rPr>
              <a:t>2</a:t>
            </a:r>
            <a:r>
              <a:rPr lang="da-DK" i="1" baseline="30000" dirty="0" smtClean="0">
                <a:latin typeface="Times" pitchFamily="18" charset="0"/>
              </a:rPr>
              <a:t>n</a:t>
            </a:r>
            <a:r>
              <a:rPr lang="da-DK" i="1" dirty="0" smtClean="0">
                <a:latin typeface="Times" pitchFamily="18" charset="0"/>
              </a:rPr>
              <a:t> </a:t>
            </a:r>
            <a:r>
              <a:rPr lang="da-DK" dirty="0" smtClean="0">
                <a:latin typeface="Times" pitchFamily="18" charset="0"/>
              </a:rPr>
              <a:t>=</a:t>
            </a:r>
            <a:r>
              <a:rPr lang="da-DK" i="1" dirty="0" smtClean="0">
                <a:latin typeface="Times" pitchFamily="18" charset="0"/>
              </a:rPr>
              <a:t> </a:t>
            </a:r>
            <a:r>
              <a:rPr lang="da-DK" dirty="0" smtClean="0">
                <a:latin typeface="Times" pitchFamily="18" charset="0"/>
              </a:rPr>
              <a:t>O(</a:t>
            </a:r>
            <a:r>
              <a:rPr lang="da-DK" dirty="0" smtClean="0">
                <a:solidFill>
                  <a:srgbClr val="00B0F0"/>
                </a:solidFill>
                <a:latin typeface="Times" pitchFamily="18" charset="0"/>
              </a:rPr>
              <a:t>3</a:t>
            </a:r>
            <a:r>
              <a:rPr lang="da-DK" i="1" baseline="30000" dirty="0" smtClean="0">
                <a:latin typeface="Times" pitchFamily="18" charset="0"/>
              </a:rPr>
              <a:t>n</a:t>
            </a:r>
            <a:r>
              <a:rPr lang="da-DK" dirty="0" smtClean="0">
                <a:latin typeface="Times" pitchFamily="18" charset="0"/>
              </a:rPr>
              <a:t>)</a:t>
            </a:r>
            <a:endParaRPr lang="da-DK" dirty="0" smtClean="0"/>
          </a:p>
        </p:txBody>
      </p:sp>
      <p:sp>
        <p:nvSpPr>
          <p:cNvPr id="24579" name="TextBox 18"/>
          <p:cNvSpPr txBox="1">
            <a:spLocks noChangeArrowheads="1"/>
          </p:cNvSpPr>
          <p:nvPr/>
        </p:nvSpPr>
        <p:spPr bwMode="auto">
          <a:xfrm>
            <a:off x="457200" y="1264905"/>
            <a:ext cx="8458200" cy="551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500"/>
              </a:spcAft>
            </a:pPr>
            <a:r>
              <a:rPr lang="da-DK" sz="2400" dirty="0">
                <a:solidFill>
                  <a:srgbClr val="C00000"/>
                </a:solidFill>
              </a:rPr>
              <a:t>Vis </a:t>
            </a:r>
            <a:r>
              <a:rPr lang="da-DK" sz="2400" dirty="0"/>
              <a:t> </a:t>
            </a:r>
            <a:r>
              <a:rPr lang="da-DK" sz="2400" i="1" dirty="0">
                <a:latin typeface="Times" pitchFamily="18" charset="0"/>
              </a:rPr>
              <a:t>n</a:t>
            </a:r>
            <a:r>
              <a:rPr lang="da-DK" sz="2400" baseline="30000" dirty="0">
                <a:solidFill>
                  <a:srgbClr val="FF0000"/>
                </a:solidFill>
                <a:latin typeface="Times" pitchFamily="18" charset="0"/>
              </a:rPr>
              <a:t>5</a:t>
            </a:r>
            <a:r>
              <a:rPr lang="da-DK" sz="2400" baseline="30000" dirty="0">
                <a:latin typeface="Times" pitchFamily="18" charset="0"/>
              </a:rPr>
              <a:t> </a:t>
            </a:r>
            <a:r>
              <a:rPr lang="en-US" sz="2400" dirty="0">
                <a:latin typeface="Times" pitchFamily="18" charset="0"/>
              </a:rPr>
              <a:t>·</a:t>
            </a:r>
            <a:r>
              <a:rPr lang="da-DK" sz="2400" baseline="30000" dirty="0">
                <a:latin typeface="Times" pitchFamily="18" charset="0"/>
              </a:rPr>
              <a:t> </a:t>
            </a:r>
            <a:r>
              <a:rPr lang="da-DK" sz="2400" dirty="0">
                <a:solidFill>
                  <a:srgbClr val="00B050"/>
                </a:solidFill>
                <a:latin typeface="Times" pitchFamily="18" charset="0"/>
              </a:rPr>
              <a:t>2</a:t>
            </a:r>
            <a:r>
              <a:rPr lang="da-DK" sz="2400" i="1" baseline="30000" dirty="0">
                <a:latin typeface="Times" pitchFamily="18" charset="0"/>
              </a:rPr>
              <a:t>n</a:t>
            </a:r>
            <a:r>
              <a:rPr lang="da-DK" sz="2400" i="1" dirty="0">
                <a:latin typeface="Times" pitchFamily="18" charset="0"/>
              </a:rPr>
              <a:t> </a:t>
            </a:r>
            <a:r>
              <a:rPr lang="da-DK" sz="2400" dirty="0">
                <a:latin typeface="Times" pitchFamily="18" charset="0"/>
              </a:rPr>
              <a:t>≤</a:t>
            </a:r>
            <a:r>
              <a:rPr lang="da-DK" sz="2400" i="1" dirty="0">
                <a:latin typeface="Times" pitchFamily="18" charset="0"/>
              </a:rPr>
              <a:t> c</a:t>
            </a:r>
            <a:r>
              <a:rPr lang="en-US" sz="2400" dirty="0">
                <a:latin typeface="Times" pitchFamily="18" charset="0"/>
              </a:rPr>
              <a:t>·</a:t>
            </a:r>
            <a:r>
              <a:rPr lang="da-DK" sz="2400" dirty="0">
                <a:solidFill>
                  <a:srgbClr val="00B0F0"/>
                </a:solidFill>
                <a:latin typeface="Times" pitchFamily="18" charset="0"/>
              </a:rPr>
              <a:t>3</a:t>
            </a:r>
            <a:r>
              <a:rPr lang="da-DK" sz="2400" i="1" baseline="30000" dirty="0">
                <a:latin typeface="Times" pitchFamily="18" charset="0"/>
              </a:rPr>
              <a:t>n</a:t>
            </a:r>
            <a:r>
              <a:rPr lang="da-DK" sz="2400" dirty="0">
                <a:latin typeface="Times" pitchFamily="18" charset="0"/>
              </a:rPr>
              <a:t>   </a:t>
            </a:r>
            <a:r>
              <a:rPr lang="da-DK" sz="2400" dirty="0"/>
              <a:t>for  </a:t>
            </a:r>
            <a:r>
              <a:rPr lang="da-DK" sz="2400" i="1" dirty="0">
                <a:latin typeface="Times" pitchFamily="18" charset="0"/>
              </a:rPr>
              <a:t>n</a:t>
            </a:r>
            <a:r>
              <a:rPr lang="da-DK" sz="2400" dirty="0">
                <a:latin typeface="Times" pitchFamily="18" charset="0"/>
              </a:rPr>
              <a:t>≥</a:t>
            </a:r>
            <a:r>
              <a:rPr lang="da-DK" sz="2400" i="1" dirty="0">
                <a:latin typeface="Times" pitchFamily="18" charset="0"/>
              </a:rPr>
              <a:t>N</a:t>
            </a:r>
            <a:r>
              <a:rPr lang="da-DK" sz="2400" baseline="-25000" dirty="0">
                <a:latin typeface="Times" pitchFamily="18" charset="0"/>
              </a:rPr>
              <a:t>0</a:t>
            </a:r>
            <a:r>
              <a:rPr lang="da-DK" sz="2400" i="1" dirty="0">
                <a:latin typeface="Times" pitchFamily="18" charset="0"/>
              </a:rPr>
              <a:t>  </a:t>
            </a:r>
            <a:r>
              <a:rPr lang="da-DK" sz="2400" dirty="0"/>
              <a:t>for passende valg af </a:t>
            </a:r>
            <a:r>
              <a:rPr lang="da-DK" sz="2400" i="1" dirty="0">
                <a:latin typeface="Times" pitchFamily="18" charset="0"/>
              </a:rPr>
              <a:t>c</a:t>
            </a:r>
            <a:r>
              <a:rPr lang="da-DK" sz="2400" dirty="0"/>
              <a:t> og </a:t>
            </a:r>
            <a:r>
              <a:rPr lang="da-DK" sz="2400" i="1" dirty="0">
                <a:latin typeface="Times" pitchFamily="18" charset="0"/>
              </a:rPr>
              <a:t>N</a:t>
            </a:r>
            <a:r>
              <a:rPr lang="da-DK" sz="2400" baseline="-25000" dirty="0">
                <a:latin typeface="Times" pitchFamily="18" charset="0"/>
              </a:rPr>
              <a:t>0</a:t>
            </a:r>
          </a:p>
          <a:p>
            <a:pPr eaLnBrk="1" hangingPunct="1">
              <a:spcAft>
                <a:spcPts val="1500"/>
              </a:spcAft>
            </a:pPr>
            <a:r>
              <a:rPr lang="da-DK" sz="2400" dirty="0"/>
              <a:t>Bevis:</a:t>
            </a:r>
            <a:endParaRPr lang="da-DK" sz="2400" baseline="-25000" dirty="0">
              <a:latin typeface="Times" pitchFamily="18" charset="0"/>
            </a:endParaRPr>
          </a:p>
          <a:p>
            <a:pPr eaLnBrk="1" hangingPunct="1">
              <a:spcAft>
                <a:spcPts val="1500"/>
              </a:spcAft>
            </a:pPr>
            <a:r>
              <a:rPr lang="da-DK" sz="2400" dirty="0">
                <a:latin typeface="Times" pitchFamily="18" charset="0"/>
              </a:rPr>
              <a:t>    (</a:t>
            </a:r>
            <a:r>
              <a:rPr lang="da-DK" sz="2400" dirty="0">
                <a:solidFill>
                  <a:srgbClr val="FF0000"/>
                </a:solidFill>
                <a:latin typeface="Times" pitchFamily="18" charset="0"/>
              </a:rPr>
              <a:t>5</a:t>
            </a:r>
            <a:r>
              <a:rPr lang="da-DK" sz="2400" dirty="0">
                <a:latin typeface="Times" pitchFamily="18" charset="0"/>
              </a:rPr>
              <a:t>/log</a:t>
            </a:r>
            <a:r>
              <a:rPr lang="da-DK" sz="2400" baseline="-25000" dirty="0">
                <a:latin typeface="Times" pitchFamily="18" charset="0"/>
              </a:rPr>
              <a:t>2</a:t>
            </a:r>
            <a:r>
              <a:rPr lang="da-DK" sz="2400" dirty="0">
                <a:latin typeface="Times" pitchFamily="18" charset="0"/>
              </a:rPr>
              <a:t> (</a:t>
            </a:r>
            <a:r>
              <a:rPr lang="da-DK" sz="2400" dirty="0">
                <a:solidFill>
                  <a:srgbClr val="00B0F0"/>
                </a:solidFill>
                <a:latin typeface="Times" pitchFamily="18" charset="0"/>
              </a:rPr>
              <a:t>3</a:t>
            </a:r>
            <a:r>
              <a:rPr lang="da-DK" sz="2400" dirty="0">
                <a:latin typeface="Times" pitchFamily="18" charset="0"/>
              </a:rPr>
              <a:t>/</a:t>
            </a:r>
            <a:r>
              <a:rPr lang="da-DK" sz="2400" dirty="0">
                <a:solidFill>
                  <a:srgbClr val="00B050"/>
                </a:solidFill>
                <a:latin typeface="Times" pitchFamily="18" charset="0"/>
              </a:rPr>
              <a:t>2</a:t>
            </a:r>
            <a:r>
              <a:rPr lang="da-DK" sz="2400" dirty="0">
                <a:latin typeface="Times" pitchFamily="18" charset="0"/>
              </a:rPr>
              <a:t>))</a:t>
            </a:r>
            <a:r>
              <a:rPr lang="da-DK" sz="2400" baseline="30000" dirty="0">
                <a:latin typeface="Times" pitchFamily="18" charset="0"/>
              </a:rPr>
              <a:t>2</a:t>
            </a:r>
            <a:r>
              <a:rPr lang="da-DK" sz="2400" dirty="0">
                <a:latin typeface="Times" pitchFamily="18" charset="0"/>
              </a:rPr>
              <a:t> ≤</a:t>
            </a:r>
            <a:r>
              <a:rPr lang="da-DK" sz="2400" i="1" dirty="0">
                <a:latin typeface="Times" pitchFamily="18" charset="0"/>
              </a:rPr>
              <a:t> n 			      </a:t>
            </a:r>
            <a:r>
              <a:rPr lang="da-DK" sz="2400" dirty="0"/>
              <a:t>for </a:t>
            </a:r>
            <a:r>
              <a:rPr lang="da-DK" sz="2400" i="1" dirty="0">
                <a:latin typeface="Times" pitchFamily="18" charset="0"/>
              </a:rPr>
              <a:t>n </a:t>
            </a:r>
            <a:r>
              <a:rPr lang="da-DK" sz="2400" dirty="0">
                <a:latin typeface="Times" pitchFamily="18" charset="0"/>
              </a:rPr>
              <a:t>≥ 73</a:t>
            </a:r>
          </a:p>
          <a:p>
            <a:pPr eaLnBrk="1" hangingPunct="1">
              <a:spcAft>
                <a:spcPts val="1500"/>
              </a:spcAft>
            </a:pPr>
            <a:r>
              <a:rPr lang="da-DK" sz="2400" dirty="0">
                <a:latin typeface="Times" pitchFamily="18" charset="0"/>
              </a:rPr>
              <a:t>    </a:t>
            </a:r>
            <a:r>
              <a:rPr lang="da-DK" sz="2400" dirty="0">
                <a:solidFill>
                  <a:srgbClr val="FF0000"/>
                </a:solidFill>
                <a:latin typeface="Times" pitchFamily="18" charset="0"/>
              </a:rPr>
              <a:t>5</a:t>
            </a:r>
            <a:r>
              <a:rPr lang="da-DK" sz="2400" dirty="0">
                <a:latin typeface="Times" pitchFamily="18" charset="0"/>
              </a:rPr>
              <a:t>/log</a:t>
            </a:r>
            <a:r>
              <a:rPr lang="da-DK" sz="2400" baseline="-25000" dirty="0">
                <a:latin typeface="Times" pitchFamily="18" charset="0"/>
              </a:rPr>
              <a:t>2</a:t>
            </a:r>
            <a:r>
              <a:rPr lang="da-DK" sz="2400" dirty="0">
                <a:latin typeface="Times" pitchFamily="18" charset="0"/>
              </a:rPr>
              <a:t> (</a:t>
            </a:r>
            <a:r>
              <a:rPr lang="da-DK" sz="2400" dirty="0">
                <a:solidFill>
                  <a:srgbClr val="00B0F0"/>
                </a:solidFill>
                <a:latin typeface="Times" pitchFamily="18" charset="0"/>
              </a:rPr>
              <a:t>3</a:t>
            </a:r>
            <a:r>
              <a:rPr lang="da-DK" sz="2400" dirty="0">
                <a:latin typeface="Times" pitchFamily="18" charset="0"/>
              </a:rPr>
              <a:t>/</a:t>
            </a:r>
            <a:r>
              <a:rPr lang="da-DK" sz="2400" dirty="0">
                <a:solidFill>
                  <a:srgbClr val="00B050"/>
                </a:solidFill>
                <a:latin typeface="Times" pitchFamily="18" charset="0"/>
              </a:rPr>
              <a:t>2</a:t>
            </a:r>
            <a:r>
              <a:rPr lang="da-DK" sz="2400" dirty="0">
                <a:latin typeface="Times" pitchFamily="18" charset="0"/>
              </a:rPr>
              <a:t>)</a:t>
            </a:r>
            <a:r>
              <a:rPr lang="da-DK" sz="2400" i="1" dirty="0">
                <a:latin typeface="Times" pitchFamily="18" charset="0"/>
              </a:rPr>
              <a:t> </a:t>
            </a:r>
            <a:r>
              <a:rPr lang="da-DK" sz="2400" dirty="0">
                <a:latin typeface="Times" pitchFamily="18" charset="0"/>
              </a:rPr>
              <a:t>≤</a:t>
            </a:r>
            <a:r>
              <a:rPr lang="da-DK" sz="2400" i="1" dirty="0">
                <a:latin typeface="Times" pitchFamily="18" charset="0"/>
              </a:rPr>
              <a:t> √n </a:t>
            </a:r>
            <a:r>
              <a:rPr lang="da-DK" sz="2400" dirty="0" smtClean="0">
                <a:latin typeface="Times" pitchFamily="18" charset="0"/>
              </a:rPr>
              <a:t>=</a:t>
            </a:r>
            <a:r>
              <a:rPr lang="da-DK" sz="2400" i="1" dirty="0" smtClean="0">
                <a:latin typeface="Times" pitchFamily="18" charset="0"/>
              </a:rPr>
              <a:t> </a:t>
            </a:r>
            <a:r>
              <a:rPr lang="da-DK" sz="2400" i="1" dirty="0">
                <a:latin typeface="Times" pitchFamily="18" charset="0"/>
              </a:rPr>
              <a:t>n</a:t>
            </a:r>
            <a:r>
              <a:rPr lang="da-DK" sz="2400" dirty="0">
                <a:latin typeface="Times" pitchFamily="18" charset="0"/>
              </a:rPr>
              <a:t>/</a:t>
            </a:r>
            <a:r>
              <a:rPr lang="da-DK" sz="2400" i="1" dirty="0">
                <a:latin typeface="Times" pitchFamily="18" charset="0"/>
              </a:rPr>
              <a:t>√n</a:t>
            </a:r>
            <a:r>
              <a:rPr lang="da-DK" sz="2400" dirty="0">
                <a:latin typeface="Times" pitchFamily="18" charset="0"/>
              </a:rPr>
              <a:t> ≤</a:t>
            </a:r>
            <a:r>
              <a:rPr lang="da-DK" sz="2400" i="1" dirty="0">
                <a:latin typeface="Times" pitchFamily="18" charset="0"/>
              </a:rPr>
              <a:t> n</a:t>
            </a:r>
            <a:r>
              <a:rPr lang="da-DK" sz="2400" dirty="0">
                <a:latin typeface="Times" pitchFamily="18" charset="0"/>
              </a:rPr>
              <a:t>/log</a:t>
            </a:r>
            <a:r>
              <a:rPr lang="da-DK" sz="2400" baseline="-25000" dirty="0">
                <a:latin typeface="Times" pitchFamily="18" charset="0"/>
              </a:rPr>
              <a:t>2</a:t>
            </a:r>
            <a:r>
              <a:rPr lang="da-DK" sz="2400" i="1" dirty="0">
                <a:latin typeface="Times" pitchFamily="18" charset="0"/>
              </a:rPr>
              <a:t> n 	      </a:t>
            </a:r>
            <a:r>
              <a:rPr lang="da-DK" sz="2400" dirty="0"/>
              <a:t>da </a:t>
            </a:r>
            <a:r>
              <a:rPr lang="da-DK" sz="2400" i="1" dirty="0">
                <a:latin typeface="Times" pitchFamily="18" charset="0"/>
              </a:rPr>
              <a:t>√n </a:t>
            </a:r>
            <a:r>
              <a:rPr lang="da-DK" sz="2400" dirty="0">
                <a:latin typeface="Times" pitchFamily="18" charset="0"/>
              </a:rPr>
              <a:t>≥</a:t>
            </a:r>
            <a:r>
              <a:rPr lang="da-DK" sz="2400" i="1" dirty="0">
                <a:latin typeface="Times" pitchFamily="18" charset="0"/>
              </a:rPr>
              <a:t> </a:t>
            </a:r>
            <a:r>
              <a:rPr lang="da-DK" sz="2400" dirty="0">
                <a:latin typeface="Times" pitchFamily="18" charset="0"/>
              </a:rPr>
              <a:t>log</a:t>
            </a:r>
            <a:r>
              <a:rPr lang="da-DK" sz="2400" baseline="-25000" dirty="0">
                <a:latin typeface="Times" pitchFamily="18" charset="0"/>
              </a:rPr>
              <a:t>2</a:t>
            </a:r>
            <a:r>
              <a:rPr lang="da-DK" sz="2400" i="1" dirty="0">
                <a:latin typeface="Times" pitchFamily="18" charset="0"/>
              </a:rPr>
              <a:t> n </a:t>
            </a:r>
            <a:r>
              <a:rPr lang="da-DK" sz="2400" dirty="0"/>
              <a:t>for </a:t>
            </a:r>
            <a:r>
              <a:rPr lang="da-DK" sz="2400" i="1" dirty="0">
                <a:latin typeface="Times" pitchFamily="18" charset="0"/>
              </a:rPr>
              <a:t>n </a:t>
            </a:r>
            <a:r>
              <a:rPr lang="da-DK" sz="2400" dirty="0">
                <a:latin typeface="Times" pitchFamily="18" charset="0"/>
              </a:rPr>
              <a:t>≥ 17</a:t>
            </a:r>
          </a:p>
          <a:p>
            <a:pPr eaLnBrk="1" hangingPunct="1">
              <a:spcAft>
                <a:spcPts val="1500"/>
              </a:spcAft>
            </a:pPr>
            <a:r>
              <a:rPr lang="da-DK" sz="2400" dirty="0">
                <a:latin typeface="Times" pitchFamily="18" charset="0"/>
              </a:rPr>
              <a:t>    </a:t>
            </a:r>
            <a:r>
              <a:rPr lang="da-DK" sz="2400" dirty="0">
                <a:solidFill>
                  <a:srgbClr val="FF0000"/>
                </a:solidFill>
                <a:latin typeface="Times" pitchFamily="18" charset="0"/>
              </a:rPr>
              <a:t>5</a:t>
            </a:r>
            <a:r>
              <a:rPr lang="en-US" sz="2400" dirty="0">
                <a:latin typeface="Times" pitchFamily="18" charset="0"/>
              </a:rPr>
              <a:t> · </a:t>
            </a:r>
            <a:r>
              <a:rPr lang="da-DK" sz="2400" dirty="0">
                <a:latin typeface="Times" pitchFamily="18" charset="0"/>
              </a:rPr>
              <a:t>log</a:t>
            </a:r>
            <a:r>
              <a:rPr lang="da-DK" sz="2400" baseline="-25000" dirty="0">
                <a:latin typeface="Times" pitchFamily="18" charset="0"/>
              </a:rPr>
              <a:t>2</a:t>
            </a:r>
            <a:r>
              <a:rPr lang="da-DK" sz="2400" i="1" dirty="0">
                <a:latin typeface="Times" pitchFamily="18" charset="0"/>
              </a:rPr>
              <a:t> n </a:t>
            </a:r>
            <a:r>
              <a:rPr lang="da-DK" sz="2400" dirty="0">
                <a:latin typeface="Times" pitchFamily="18" charset="0"/>
              </a:rPr>
              <a:t>≤</a:t>
            </a:r>
            <a:r>
              <a:rPr lang="da-DK" sz="2400" i="1" dirty="0">
                <a:latin typeface="Times" pitchFamily="18" charset="0"/>
              </a:rPr>
              <a:t> n</a:t>
            </a:r>
            <a:r>
              <a:rPr lang="en-US" sz="2400" dirty="0">
                <a:latin typeface="Times" pitchFamily="18" charset="0"/>
              </a:rPr>
              <a:t> ·</a:t>
            </a:r>
            <a:r>
              <a:rPr lang="da-DK" sz="2400" dirty="0">
                <a:latin typeface="Times" pitchFamily="18" charset="0"/>
              </a:rPr>
              <a:t> log</a:t>
            </a:r>
            <a:r>
              <a:rPr lang="da-DK" sz="2400" baseline="-25000" dirty="0">
                <a:latin typeface="Times" pitchFamily="18" charset="0"/>
              </a:rPr>
              <a:t>2</a:t>
            </a:r>
            <a:r>
              <a:rPr lang="da-DK" sz="2400" dirty="0">
                <a:latin typeface="Times" pitchFamily="18" charset="0"/>
              </a:rPr>
              <a:t> (</a:t>
            </a:r>
            <a:r>
              <a:rPr lang="da-DK" sz="2400" dirty="0">
                <a:solidFill>
                  <a:srgbClr val="00B0F0"/>
                </a:solidFill>
                <a:latin typeface="Times" pitchFamily="18" charset="0"/>
              </a:rPr>
              <a:t>3</a:t>
            </a:r>
            <a:r>
              <a:rPr lang="da-DK" sz="2400" dirty="0">
                <a:latin typeface="Times" pitchFamily="18" charset="0"/>
              </a:rPr>
              <a:t>/</a:t>
            </a:r>
            <a:r>
              <a:rPr lang="da-DK" sz="2400" dirty="0">
                <a:solidFill>
                  <a:srgbClr val="00B050"/>
                </a:solidFill>
                <a:latin typeface="Times" pitchFamily="18" charset="0"/>
              </a:rPr>
              <a:t>2</a:t>
            </a:r>
            <a:r>
              <a:rPr lang="da-DK" sz="2400" dirty="0">
                <a:latin typeface="Times" pitchFamily="18" charset="0"/>
              </a:rPr>
              <a:t>)</a:t>
            </a:r>
            <a:r>
              <a:rPr lang="da-DK" sz="2400" i="1" dirty="0">
                <a:latin typeface="Times" pitchFamily="18" charset="0"/>
              </a:rPr>
              <a:t> </a:t>
            </a:r>
            <a:endParaRPr lang="da-DK" sz="2400" dirty="0"/>
          </a:p>
          <a:p>
            <a:pPr eaLnBrk="1" hangingPunct="1">
              <a:spcAft>
                <a:spcPts val="1500"/>
              </a:spcAft>
            </a:pPr>
            <a:r>
              <a:rPr lang="da-DK" sz="2400" dirty="0">
                <a:latin typeface="Times" pitchFamily="18" charset="0"/>
              </a:rPr>
              <a:t>    log</a:t>
            </a:r>
            <a:r>
              <a:rPr lang="da-DK" sz="2400" baseline="-25000" dirty="0">
                <a:latin typeface="Times" pitchFamily="18" charset="0"/>
              </a:rPr>
              <a:t>2</a:t>
            </a:r>
            <a:r>
              <a:rPr lang="da-DK" sz="2400" i="1" dirty="0">
                <a:latin typeface="Times" pitchFamily="18" charset="0"/>
              </a:rPr>
              <a:t> </a:t>
            </a:r>
            <a:r>
              <a:rPr lang="da-DK" sz="2400" dirty="0">
                <a:latin typeface="Times" pitchFamily="18" charset="0"/>
              </a:rPr>
              <a:t>(</a:t>
            </a:r>
            <a:r>
              <a:rPr lang="da-DK" sz="2400" i="1" dirty="0">
                <a:latin typeface="Times" pitchFamily="18" charset="0"/>
              </a:rPr>
              <a:t>n</a:t>
            </a:r>
            <a:r>
              <a:rPr lang="da-DK" sz="2400" baseline="30000" dirty="0">
                <a:solidFill>
                  <a:srgbClr val="FF0000"/>
                </a:solidFill>
                <a:latin typeface="Times" pitchFamily="18" charset="0"/>
              </a:rPr>
              <a:t>5</a:t>
            </a:r>
            <a:r>
              <a:rPr lang="da-DK" sz="2400" dirty="0">
                <a:latin typeface="Times" pitchFamily="18" charset="0"/>
              </a:rPr>
              <a:t>) ≤</a:t>
            </a:r>
            <a:r>
              <a:rPr lang="da-DK" sz="2400" i="1" dirty="0">
                <a:latin typeface="Times" pitchFamily="18" charset="0"/>
              </a:rPr>
              <a:t> </a:t>
            </a:r>
            <a:r>
              <a:rPr lang="da-DK" sz="2400" dirty="0">
                <a:latin typeface="Times" pitchFamily="18" charset="0"/>
              </a:rPr>
              <a:t>log</a:t>
            </a:r>
            <a:r>
              <a:rPr lang="da-DK" sz="2400" baseline="-25000" dirty="0">
                <a:latin typeface="Times" pitchFamily="18" charset="0"/>
              </a:rPr>
              <a:t>2</a:t>
            </a:r>
            <a:r>
              <a:rPr lang="da-DK" sz="2400" dirty="0">
                <a:latin typeface="Times" pitchFamily="18" charset="0"/>
              </a:rPr>
              <a:t> (</a:t>
            </a:r>
            <a:r>
              <a:rPr lang="da-DK" sz="2400" dirty="0">
                <a:solidFill>
                  <a:srgbClr val="00B0F0"/>
                </a:solidFill>
                <a:latin typeface="Times" pitchFamily="18" charset="0"/>
              </a:rPr>
              <a:t>3</a:t>
            </a:r>
            <a:r>
              <a:rPr lang="da-DK" sz="2400" dirty="0">
                <a:latin typeface="Times" pitchFamily="18" charset="0"/>
              </a:rPr>
              <a:t>/</a:t>
            </a:r>
            <a:r>
              <a:rPr lang="da-DK" sz="2400" dirty="0">
                <a:solidFill>
                  <a:srgbClr val="00B050"/>
                </a:solidFill>
                <a:latin typeface="Times" pitchFamily="18" charset="0"/>
              </a:rPr>
              <a:t>2</a:t>
            </a:r>
            <a:r>
              <a:rPr lang="da-DK" sz="2400" dirty="0">
                <a:latin typeface="Times" pitchFamily="18" charset="0"/>
              </a:rPr>
              <a:t>)</a:t>
            </a:r>
            <a:r>
              <a:rPr lang="da-DK" sz="2400" i="1" baseline="30000" dirty="0">
                <a:latin typeface="Times" pitchFamily="18" charset="0"/>
              </a:rPr>
              <a:t>n</a:t>
            </a:r>
            <a:r>
              <a:rPr lang="da-DK" sz="2400" i="1" dirty="0">
                <a:latin typeface="Times" pitchFamily="18" charset="0"/>
              </a:rPr>
              <a:t> </a:t>
            </a:r>
            <a:endParaRPr lang="da-DK" sz="2400" dirty="0"/>
          </a:p>
          <a:p>
            <a:pPr eaLnBrk="1" hangingPunct="1">
              <a:spcAft>
                <a:spcPts val="1500"/>
              </a:spcAft>
            </a:pPr>
            <a:r>
              <a:rPr lang="da-DK" sz="2400" i="1" dirty="0">
                <a:latin typeface="Times" pitchFamily="18" charset="0"/>
              </a:rPr>
              <a:t>    n</a:t>
            </a:r>
            <a:r>
              <a:rPr lang="da-DK" sz="2400" baseline="30000" dirty="0">
                <a:solidFill>
                  <a:srgbClr val="FF0000"/>
                </a:solidFill>
                <a:latin typeface="Times" pitchFamily="18" charset="0"/>
              </a:rPr>
              <a:t>5</a:t>
            </a:r>
            <a:r>
              <a:rPr lang="da-DK" sz="2400" baseline="30000" dirty="0">
                <a:latin typeface="Times" pitchFamily="18" charset="0"/>
              </a:rPr>
              <a:t> </a:t>
            </a:r>
            <a:r>
              <a:rPr lang="da-DK" sz="2400" dirty="0">
                <a:latin typeface="Times" pitchFamily="18" charset="0"/>
              </a:rPr>
              <a:t>≤</a:t>
            </a:r>
            <a:r>
              <a:rPr lang="da-DK" sz="2400" i="1" dirty="0">
                <a:latin typeface="Times" pitchFamily="18" charset="0"/>
              </a:rPr>
              <a:t> </a:t>
            </a:r>
            <a:r>
              <a:rPr lang="da-DK" sz="2400" dirty="0">
                <a:latin typeface="Times" pitchFamily="18" charset="0"/>
              </a:rPr>
              <a:t>(</a:t>
            </a:r>
            <a:r>
              <a:rPr lang="da-DK" sz="2400" dirty="0">
                <a:solidFill>
                  <a:srgbClr val="00B0F0"/>
                </a:solidFill>
                <a:latin typeface="Times" pitchFamily="18" charset="0"/>
              </a:rPr>
              <a:t>3</a:t>
            </a:r>
            <a:r>
              <a:rPr lang="da-DK" sz="2400" dirty="0">
                <a:latin typeface="Times" pitchFamily="18" charset="0"/>
              </a:rPr>
              <a:t>/</a:t>
            </a:r>
            <a:r>
              <a:rPr lang="da-DK" sz="2400" dirty="0">
                <a:solidFill>
                  <a:srgbClr val="00B050"/>
                </a:solidFill>
                <a:latin typeface="Times" pitchFamily="18" charset="0"/>
              </a:rPr>
              <a:t>2</a:t>
            </a:r>
            <a:r>
              <a:rPr lang="da-DK" sz="2400" dirty="0">
                <a:latin typeface="Times" pitchFamily="18" charset="0"/>
              </a:rPr>
              <a:t>)</a:t>
            </a:r>
            <a:r>
              <a:rPr lang="da-DK" sz="2400" i="1" baseline="30000" dirty="0">
                <a:latin typeface="Times" pitchFamily="18" charset="0"/>
              </a:rPr>
              <a:t>n</a:t>
            </a:r>
            <a:r>
              <a:rPr lang="da-DK" sz="2400" i="1" dirty="0">
                <a:latin typeface="Times" pitchFamily="18" charset="0"/>
              </a:rPr>
              <a:t> </a:t>
            </a:r>
            <a:r>
              <a:rPr lang="da-DK" sz="2400" i="1" dirty="0" smtClean="0">
                <a:latin typeface="Times" pitchFamily="18" charset="0"/>
              </a:rPr>
              <a:t>=</a:t>
            </a:r>
            <a:r>
              <a:rPr lang="da-DK" sz="2400" dirty="0">
                <a:latin typeface="Times" pitchFamily="18" charset="0"/>
              </a:rPr>
              <a:t> </a:t>
            </a:r>
            <a:r>
              <a:rPr lang="da-DK" sz="2400" dirty="0" smtClean="0">
                <a:solidFill>
                  <a:srgbClr val="00B0F0"/>
                </a:solidFill>
                <a:latin typeface="Times" pitchFamily="18" charset="0"/>
              </a:rPr>
              <a:t>3</a:t>
            </a:r>
            <a:r>
              <a:rPr lang="da-DK" sz="2400" i="1" baseline="30000" dirty="0" smtClean="0">
                <a:latin typeface="Times" pitchFamily="18" charset="0"/>
              </a:rPr>
              <a:t>n </a:t>
            </a:r>
            <a:r>
              <a:rPr lang="da-DK" sz="2400" dirty="0" smtClean="0">
                <a:latin typeface="Times" pitchFamily="18" charset="0"/>
              </a:rPr>
              <a:t>/ </a:t>
            </a:r>
            <a:r>
              <a:rPr lang="da-DK" sz="2400" dirty="0" smtClean="0">
                <a:solidFill>
                  <a:srgbClr val="00B050"/>
                </a:solidFill>
                <a:latin typeface="Times" pitchFamily="18" charset="0"/>
              </a:rPr>
              <a:t>2</a:t>
            </a:r>
            <a:r>
              <a:rPr lang="da-DK" sz="2400" i="1" baseline="30000" dirty="0" smtClean="0">
                <a:latin typeface="Times" pitchFamily="18" charset="0"/>
              </a:rPr>
              <a:t>n</a:t>
            </a:r>
            <a:endParaRPr lang="da-DK" sz="2400" i="1" dirty="0">
              <a:latin typeface="Times" pitchFamily="18" charset="0"/>
            </a:endParaRPr>
          </a:p>
          <a:p>
            <a:pPr eaLnBrk="1" hangingPunct="1">
              <a:spcAft>
                <a:spcPts val="1500"/>
              </a:spcAft>
            </a:pPr>
            <a:r>
              <a:rPr lang="da-DK" sz="2400" i="1" dirty="0">
                <a:latin typeface="Times" pitchFamily="18" charset="0"/>
              </a:rPr>
              <a:t>    n</a:t>
            </a:r>
            <a:r>
              <a:rPr lang="da-DK" sz="2400" baseline="30000" dirty="0">
                <a:solidFill>
                  <a:srgbClr val="FF0000"/>
                </a:solidFill>
                <a:latin typeface="Times" pitchFamily="18" charset="0"/>
              </a:rPr>
              <a:t>5</a:t>
            </a:r>
            <a:r>
              <a:rPr lang="en-US" sz="2400" dirty="0">
                <a:latin typeface="Times" pitchFamily="18" charset="0"/>
              </a:rPr>
              <a:t> ·</a:t>
            </a:r>
            <a:r>
              <a:rPr lang="da-DK" sz="2400" baseline="30000" dirty="0">
                <a:latin typeface="Times" pitchFamily="18" charset="0"/>
              </a:rPr>
              <a:t> </a:t>
            </a:r>
            <a:r>
              <a:rPr lang="da-DK" sz="2400" dirty="0">
                <a:solidFill>
                  <a:srgbClr val="00B050"/>
                </a:solidFill>
                <a:latin typeface="Times" pitchFamily="18" charset="0"/>
              </a:rPr>
              <a:t>2</a:t>
            </a:r>
            <a:r>
              <a:rPr lang="da-DK" sz="2400" i="1" baseline="30000" dirty="0">
                <a:latin typeface="Times" pitchFamily="18" charset="0"/>
              </a:rPr>
              <a:t>n</a:t>
            </a:r>
            <a:r>
              <a:rPr lang="da-DK" sz="2400" i="1" dirty="0">
                <a:latin typeface="Times" pitchFamily="18" charset="0"/>
              </a:rPr>
              <a:t> </a:t>
            </a:r>
            <a:r>
              <a:rPr lang="da-DK" sz="2400" dirty="0">
                <a:latin typeface="Times" pitchFamily="18" charset="0"/>
              </a:rPr>
              <a:t>≤</a:t>
            </a:r>
            <a:r>
              <a:rPr lang="da-DK" sz="2400" i="1" dirty="0">
                <a:latin typeface="Times" pitchFamily="18" charset="0"/>
              </a:rPr>
              <a:t> </a:t>
            </a:r>
            <a:r>
              <a:rPr lang="da-DK" sz="2400" dirty="0">
                <a:solidFill>
                  <a:srgbClr val="00B0F0"/>
                </a:solidFill>
                <a:latin typeface="Times" pitchFamily="18" charset="0"/>
              </a:rPr>
              <a:t>3</a:t>
            </a:r>
            <a:r>
              <a:rPr lang="da-DK" sz="2400" i="1" baseline="30000" dirty="0">
                <a:latin typeface="Times" pitchFamily="18" charset="0"/>
              </a:rPr>
              <a:t>n</a:t>
            </a:r>
            <a:r>
              <a:rPr lang="da-DK" sz="2400" i="1" dirty="0">
                <a:latin typeface="Times" pitchFamily="18" charset="0"/>
              </a:rPr>
              <a:t> </a:t>
            </a:r>
          </a:p>
          <a:p>
            <a:pPr eaLnBrk="1" hangingPunct="1">
              <a:spcAft>
                <a:spcPts val="1500"/>
              </a:spcAft>
            </a:pPr>
            <a:r>
              <a:rPr lang="da-DK" sz="2400" dirty="0"/>
              <a:t>Dvs. det ønskede gælder for </a:t>
            </a:r>
            <a:r>
              <a:rPr lang="da-DK" sz="2400" i="1" dirty="0">
                <a:latin typeface="Times" pitchFamily="18" charset="0"/>
              </a:rPr>
              <a:t>c </a:t>
            </a:r>
            <a:r>
              <a:rPr lang="da-DK" sz="2400" dirty="0">
                <a:latin typeface="Times" pitchFamily="18" charset="0"/>
              </a:rPr>
              <a:t>= 1</a:t>
            </a:r>
            <a:r>
              <a:rPr lang="en-US" sz="2400" dirty="0">
                <a:latin typeface="Times" pitchFamily="18" charset="0"/>
              </a:rPr>
              <a:t> </a:t>
            </a:r>
            <a:r>
              <a:rPr lang="da-DK" sz="2400" dirty="0"/>
              <a:t>og </a:t>
            </a:r>
            <a:r>
              <a:rPr lang="da-DK" sz="2400" i="1" dirty="0">
                <a:latin typeface="Times" pitchFamily="18" charset="0"/>
              </a:rPr>
              <a:t>N</a:t>
            </a:r>
            <a:r>
              <a:rPr lang="da-DK" sz="2400" baseline="-25000" dirty="0">
                <a:latin typeface="Times" pitchFamily="18" charset="0"/>
              </a:rPr>
              <a:t>0 </a:t>
            </a:r>
            <a:r>
              <a:rPr lang="da-DK" sz="2400" dirty="0">
                <a:latin typeface="Times" pitchFamily="18" charset="0"/>
              </a:rPr>
              <a:t>= 73</a:t>
            </a:r>
            <a:r>
              <a:rPr lang="da-DK" sz="2400" i="1" dirty="0">
                <a:latin typeface="Times" pitchFamily="18" charset="0"/>
              </a:rPr>
              <a:t>.                        </a:t>
            </a:r>
            <a:r>
              <a:rPr lang="da-DK" sz="2400" dirty="0" smtClean="0">
                <a:solidFill>
                  <a:srgbClr val="C00000"/>
                </a:solidFill>
                <a:latin typeface="Times" pitchFamily="18" charset="0"/>
              </a:rPr>
              <a:t>□</a:t>
            </a:r>
          </a:p>
          <a:p>
            <a:pPr eaLnBrk="1" hangingPunct="1">
              <a:spcAft>
                <a:spcPts val="1500"/>
              </a:spcAft>
            </a:pPr>
            <a:r>
              <a:rPr lang="da-DK" sz="2400" b="1" dirty="0" smtClean="0">
                <a:latin typeface="+mj-lt"/>
              </a:rPr>
              <a:t>Sætning</a:t>
            </a:r>
            <a:r>
              <a:rPr lang="da-DK" sz="2400" dirty="0" smtClean="0">
                <a:solidFill>
                  <a:srgbClr val="C00000"/>
                </a:solidFill>
                <a:latin typeface="+mj-lt"/>
              </a:rPr>
              <a:t>  </a:t>
            </a:r>
            <a:r>
              <a:rPr lang="da-DK" sz="2400" dirty="0" smtClean="0">
                <a:solidFill>
                  <a:srgbClr val="C00000"/>
                </a:solidFill>
                <a:latin typeface="Times" pitchFamily="18" charset="0"/>
              </a:rPr>
              <a:t>   </a:t>
            </a:r>
            <a:r>
              <a:rPr lang="da-DK" sz="2400" dirty="0" err="1" smtClean="0">
                <a:solidFill>
                  <a:srgbClr val="C00000"/>
                </a:solidFill>
                <a:latin typeface="Times" pitchFamily="18" charset="0"/>
              </a:rPr>
              <a:t>poly</a:t>
            </a:r>
            <a:r>
              <a:rPr lang="da-DK" sz="2400" dirty="0" smtClean="0">
                <a:latin typeface="Times" pitchFamily="18" charset="0"/>
              </a:rPr>
              <a:t>(</a:t>
            </a:r>
            <a:r>
              <a:rPr lang="da-DK" sz="2400" i="1" dirty="0" smtClean="0">
                <a:latin typeface="Times" pitchFamily="18" charset="0"/>
              </a:rPr>
              <a:t>n</a:t>
            </a:r>
            <a:r>
              <a:rPr lang="da-DK" sz="2400" dirty="0" smtClean="0">
                <a:latin typeface="Times" pitchFamily="18" charset="0"/>
              </a:rPr>
              <a:t>) </a:t>
            </a:r>
            <a:r>
              <a:rPr lang="da-DK" sz="2400" dirty="0" smtClean="0">
                <a:latin typeface="Times" pitchFamily="18" charset="0"/>
                <a:sym typeface="Symbol"/>
              </a:rPr>
              <a:t> </a:t>
            </a:r>
            <a:r>
              <a:rPr lang="da-DK" sz="2400" i="1" dirty="0" smtClean="0">
                <a:solidFill>
                  <a:srgbClr val="00B050"/>
                </a:solidFill>
                <a:latin typeface="Times" pitchFamily="18" charset="0"/>
              </a:rPr>
              <a:t>a</a:t>
            </a:r>
            <a:r>
              <a:rPr lang="da-DK" sz="2400" i="1" baseline="30000" dirty="0" smtClean="0">
                <a:latin typeface="Times" pitchFamily="18" charset="0"/>
              </a:rPr>
              <a:t>n</a:t>
            </a:r>
            <a:r>
              <a:rPr lang="da-DK" sz="2400" i="1" dirty="0" smtClean="0">
                <a:latin typeface="Times" pitchFamily="18" charset="0"/>
              </a:rPr>
              <a:t> </a:t>
            </a:r>
            <a:r>
              <a:rPr lang="da-DK" sz="2400" dirty="0" smtClean="0">
                <a:latin typeface="Times" pitchFamily="18" charset="0"/>
              </a:rPr>
              <a:t>=</a:t>
            </a:r>
            <a:r>
              <a:rPr lang="da-DK" sz="2400" i="1" dirty="0" smtClean="0">
                <a:latin typeface="Times" pitchFamily="18" charset="0"/>
              </a:rPr>
              <a:t> </a:t>
            </a:r>
            <a:r>
              <a:rPr lang="da-DK" sz="2400" dirty="0" smtClean="0">
                <a:latin typeface="Times" pitchFamily="18" charset="0"/>
              </a:rPr>
              <a:t>O( </a:t>
            </a:r>
            <a:r>
              <a:rPr lang="da-DK" sz="2400" i="1" dirty="0" err="1" smtClean="0">
                <a:solidFill>
                  <a:srgbClr val="00B0F0"/>
                </a:solidFill>
                <a:latin typeface="Times" pitchFamily="18" charset="0"/>
              </a:rPr>
              <a:t>b</a:t>
            </a:r>
            <a:r>
              <a:rPr lang="da-DK" sz="2400" i="1" baseline="30000" dirty="0" err="1" smtClean="0">
                <a:latin typeface="Times" pitchFamily="18" charset="0"/>
              </a:rPr>
              <a:t>n</a:t>
            </a:r>
            <a:r>
              <a:rPr lang="da-DK" sz="2400" dirty="0" smtClean="0"/>
              <a:t> )   for alle   </a:t>
            </a:r>
            <a:r>
              <a:rPr lang="da-DK" sz="2400" dirty="0" smtClean="0">
                <a:latin typeface="Times" pitchFamily="18" charset="0"/>
              </a:rPr>
              <a:t>1 </a:t>
            </a:r>
            <a:r>
              <a:rPr lang="da-DK" sz="2400" dirty="0" smtClean="0">
                <a:latin typeface="Times" pitchFamily="18" charset="0"/>
                <a:sym typeface="Symbol"/>
              </a:rPr>
              <a:t></a:t>
            </a:r>
            <a:r>
              <a:rPr lang="da-DK" sz="2400" dirty="0" smtClean="0">
                <a:latin typeface="Times" pitchFamily="18" charset="0"/>
              </a:rPr>
              <a:t> </a:t>
            </a:r>
            <a:r>
              <a:rPr lang="da-DK" sz="2400" i="1" dirty="0" smtClean="0">
                <a:latin typeface="Times" pitchFamily="18" charset="0"/>
              </a:rPr>
              <a:t>a</a:t>
            </a:r>
            <a:r>
              <a:rPr lang="da-DK" sz="2400" dirty="0" smtClean="0">
                <a:latin typeface="Times" pitchFamily="18" charset="0"/>
              </a:rPr>
              <a:t> &lt; </a:t>
            </a:r>
            <a:r>
              <a:rPr lang="da-DK" sz="2400" i="1" dirty="0" smtClean="0">
                <a:latin typeface="Times" pitchFamily="18" charset="0"/>
              </a:rPr>
              <a:t>b</a:t>
            </a:r>
            <a:endParaRPr lang="da-DK" sz="2400" i="1" dirty="0"/>
          </a:p>
        </p:txBody>
      </p:sp>
      <p:pic>
        <p:nvPicPr>
          <p:cNvPr id="24580" name="Object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2979738"/>
            <a:ext cx="1397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Object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87738"/>
            <a:ext cx="1397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Object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21138"/>
            <a:ext cx="1397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Object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54538"/>
            <a:ext cx="1397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Object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64138"/>
            <a:ext cx="1397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>
                <a:cs typeface="Arial" charset="0"/>
              </a:rPr>
              <a:t>Ω</a:t>
            </a:r>
            <a:r>
              <a:rPr lang="da-DK" b="1" smtClean="0"/>
              <a:t> -notation</a:t>
            </a:r>
            <a:endParaRPr lang="en-US" b="1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447800"/>
            <a:ext cx="7848600" cy="2286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a-DK" sz="2800" b="1" smtClean="0"/>
              <a:t>Definition</a:t>
            </a:r>
            <a:r>
              <a:rPr lang="da-DK" sz="2800" smtClean="0"/>
              <a:t>:   </a:t>
            </a: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</a:rPr>
              <a:t>f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</a:rPr>
              <a:t>) = </a:t>
            </a:r>
            <a:r>
              <a:rPr lang="el-GR" sz="280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Ω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</a:rPr>
              <a:t>)) </a:t>
            </a:r>
          </a:p>
          <a:p>
            <a:pPr algn="ctr" eaLnBrk="1" hangingPunct="1">
              <a:buFontTx/>
              <a:buNone/>
            </a:pPr>
            <a:r>
              <a:rPr lang="da-DK" sz="2800" smtClean="0"/>
              <a:t>hvis </a:t>
            </a:r>
            <a:r>
              <a:rPr lang="da-DK" sz="2800" i="1" smtClean="0">
                <a:latin typeface="Times" pitchFamily="18" charset="0"/>
              </a:rPr>
              <a:t>f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</a:t>
            </a:r>
            <a:r>
              <a:rPr lang="da-DK" sz="2800" smtClean="0"/>
              <a:t> og </a:t>
            </a:r>
            <a:r>
              <a:rPr lang="da-DK" sz="2800" i="1" smtClean="0">
                <a:latin typeface="Times" pitchFamily="18" charset="0"/>
              </a:rPr>
              <a:t>g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</a:t>
            </a:r>
            <a:r>
              <a:rPr lang="da-DK" sz="2800" smtClean="0"/>
              <a:t> er funktioner 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 </a:t>
            </a:r>
            <a:r>
              <a:rPr lang="da-DK" sz="2800" smtClean="0">
                <a:latin typeface="Times" pitchFamily="18" charset="0"/>
                <a:cs typeface="Arial" charset="0"/>
              </a:rPr>
              <a:t>→ </a:t>
            </a:r>
            <a:r>
              <a:rPr lang="da-DK" sz="2800" i="1" smtClean="0">
                <a:latin typeface="Times" pitchFamily="18" charset="0"/>
                <a:cs typeface="Arial" charset="0"/>
              </a:rPr>
              <a:t>R</a:t>
            </a:r>
            <a:r>
              <a:rPr lang="da-DK" sz="2800" smtClean="0">
                <a:cs typeface="Arial" charset="0"/>
              </a:rPr>
              <a:t> og</a:t>
            </a:r>
          </a:p>
          <a:p>
            <a:pPr algn="ctr" eaLnBrk="1" hangingPunct="1">
              <a:buFontTx/>
              <a:buNone/>
            </a:pPr>
            <a:r>
              <a:rPr lang="da-DK" sz="2800" i="1" smtClean="0">
                <a:cs typeface="Arial" charset="0"/>
              </a:rPr>
              <a:t>findes</a:t>
            </a:r>
            <a:r>
              <a:rPr lang="da-DK" sz="2800" smtClean="0">
                <a:cs typeface="Arial" charset="0"/>
              </a:rPr>
              <a:t> </a:t>
            </a:r>
            <a:r>
              <a:rPr lang="da-DK" sz="2800" i="1" smtClean="0">
                <a:latin typeface="Times" pitchFamily="18" charset="0"/>
                <a:cs typeface="Arial" charset="0"/>
              </a:rPr>
              <a:t>c</a:t>
            </a:r>
            <a:r>
              <a:rPr lang="da-DK" sz="2800" smtClean="0">
                <a:latin typeface="Times" pitchFamily="18" charset="0"/>
                <a:cs typeface="Arial" charset="0"/>
              </a:rPr>
              <a:t> &gt; 0</a:t>
            </a:r>
            <a:r>
              <a:rPr lang="da-DK" sz="2800" smtClean="0">
                <a:cs typeface="Arial" charset="0"/>
              </a:rPr>
              <a:t> og </a:t>
            </a:r>
            <a:r>
              <a:rPr lang="da-DK" sz="2800" i="1" smtClean="0">
                <a:latin typeface="Times" pitchFamily="18" charset="0"/>
                <a:cs typeface="Arial" charset="0"/>
              </a:rPr>
              <a:t>N</a:t>
            </a:r>
            <a:r>
              <a:rPr lang="da-DK" sz="2800" baseline="-25000" smtClean="0">
                <a:latin typeface="Times" pitchFamily="18" charset="0"/>
                <a:cs typeface="Arial" charset="0"/>
              </a:rPr>
              <a:t>0</a:t>
            </a:r>
            <a:r>
              <a:rPr lang="da-DK" sz="2800" baseline="-25000" smtClean="0">
                <a:cs typeface="Arial" charset="0"/>
              </a:rPr>
              <a:t>  </a:t>
            </a:r>
            <a:r>
              <a:rPr lang="da-DK" sz="2800" smtClean="0">
                <a:cs typeface="Arial" charset="0"/>
              </a:rPr>
              <a:t>så </a:t>
            </a:r>
            <a:r>
              <a:rPr lang="da-DK" sz="2800" i="1" smtClean="0">
                <a:cs typeface="Arial" charset="0"/>
              </a:rPr>
              <a:t>for alle</a:t>
            </a:r>
            <a:r>
              <a:rPr lang="da-DK" sz="2800" smtClean="0">
                <a:cs typeface="Arial" charset="0"/>
              </a:rPr>
              <a:t> </a:t>
            </a:r>
            <a:r>
              <a:rPr lang="da-DK" sz="2800" i="1" smtClean="0">
                <a:latin typeface="Times" pitchFamily="18" charset="0"/>
                <a:cs typeface="Arial" charset="0"/>
              </a:rPr>
              <a:t>n</a:t>
            </a:r>
            <a:r>
              <a:rPr lang="da-DK" sz="2800" smtClean="0">
                <a:latin typeface="Times" pitchFamily="18" charset="0"/>
                <a:cs typeface="Arial" charset="0"/>
              </a:rPr>
              <a:t> ≥ </a:t>
            </a:r>
            <a:r>
              <a:rPr lang="da-DK" sz="2800" i="1" smtClean="0">
                <a:latin typeface="Times" pitchFamily="18" charset="0"/>
                <a:cs typeface="Arial" charset="0"/>
              </a:rPr>
              <a:t>N</a:t>
            </a:r>
            <a:r>
              <a:rPr lang="da-DK" sz="2800" baseline="-25000" smtClean="0">
                <a:latin typeface="Times" pitchFamily="18" charset="0"/>
                <a:cs typeface="Arial" charset="0"/>
              </a:rPr>
              <a:t>0</a:t>
            </a:r>
            <a:r>
              <a:rPr lang="da-DK" sz="2800" smtClean="0">
                <a:cs typeface="Arial" charset="0"/>
              </a:rPr>
              <a:t> :</a:t>
            </a:r>
          </a:p>
          <a:p>
            <a:pPr algn="ctr" eaLnBrk="1" hangingPunct="1">
              <a:buFontTx/>
              <a:buNone/>
            </a:pP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f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 ≥ </a:t>
            </a: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c</a:t>
            </a:r>
            <a:r>
              <a:rPr lang="en-US" sz="280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·</a:t>
            </a:r>
            <a:r>
              <a:rPr lang="en-US" sz="2800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g</a:t>
            </a:r>
            <a:r>
              <a:rPr lang="en-US" sz="280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en-US" sz="2800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en-US" sz="280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-152400" y="6248400"/>
            <a:ext cx="9448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200">
                <a:solidFill>
                  <a:srgbClr val="FF0000"/>
                </a:solidFill>
              </a:rPr>
              <a:t>Intuitivt: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er ”større end er lig med”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g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),</a:t>
            </a:r>
            <a:r>
              <a:rPr lang="da-DK" sz="2200">
                <a:solidFill>
                  <a:srgbClr val="FF0000"/>
                </a:solidFill>
              </a:rPr>
              <a:t> eller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g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er ”domineret af”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endParaRPr lang="en-US" sz="220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34821" name="Line 7"/>
          <p:cNvSpPr>
            <a:spLocks noChangeShapeType="1"/>
          </p:cNvSpPr>
          <p:nvPr/>
        </p:nvSpPr>
        <p:spPr bwMode="auto">
          <a:xfrm flipV="1">
            <a:off x="3048000" y="40386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4822" name="Line 8"/>
          <p:cNvSpPr>
            <a:spLocks noChangeShapeType="1"/>
          </p:cNvSpPr>
          <p:nvPr/>
        </p:nvSpPr>
        <p:spPr bwMode="auto">
          <a:xfrm flipV="1">
            <a:off x="3048000" y="5562600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4823" name="Freeform 9"/>
          <p:cNvSpPr>
            <a:spLocks/>
          </p:cNvSpPr>
          <p:nvPr/>
        </p:nvSpPr>
        <p:spPr bwMode="auto">
          <a:xfrm>
            <a:off x="3048000" y="4267200"/>
            <a:ext cx="2819400" cy="1282700"/>
          </a:xfrm>
          <a:custGeom>
            <a:avLst/>
            <a:gdLst>
              <a:gd name="T0" fmla="*/ 0 w 1776"/>
              <a:gd name="T1" fmla="*/ 2147483647 h 808"/>
              <a:gd name="T2" fmla="*/ 2147483647 w 1776"/>
              <a:gd name="T3" fmla="*/ 2147483647 h 808"/>
              <a:gd name="T4" fmla="*/ 2147483647 w 1776"/>
              <a:gd name="T5" fmla="*/ 2147483647 h 808"/>
              <a:gd name="T6" fmla="*/ 2147483647 w 1776"/>
              <a:gd name="T7" fmla="*/ 0 h 808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808"/>
              <a:gd name="T14" fmla="*/ 1776 w 1776"/>
              <a:gd name="T15" fmla="*/ 808 h 8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808">
                <a:moveTo>
                  <a:pt x="0" y="672"/>
                </a:moveTo>
                <a:cubicBezTo>
                  <a:pt x="92" y="596"/>
                  <a:pt x="184" y="520"/>
                  <a:pt x="288" y="528"/>
                </a:cubicBezTo>
                <a:cubicBezTo>
                  <a:pt x="392" y="536"/>
                  <a:pt x="376" y="808"/>
                  <a:pt x="624" y="720"/>
                </a:cubicBezTo>
                <a:cubicBezTo>
                  <a:pt x="872" y="632"/>
                  <a:pt x="1568" y="120"/>
                  <a:pt x="1776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4824" name="Freeform 10"/>
          <p:cNvSpPr>
            <a:spLocks/>
          </p:cNvSpPr>
          <p:nvPr/>
        </p:nvSpPr>
        <p:spPr bwMode="auto">
          <a:xfrm>
            <a:off x="3048000" y="4724400"/>
            <a:ext cx="2819400" cy="596900"/>
          </a:xfrm>
          <a:custGeom>
            <a:avLst/>
            <a:gdLst>
              <a:gd name="T0" fmla="*/ 0 w 1776"/>
              <a:gd name="T1" fmla="*/ 2147483647 h 376"/>
              <a:gd name="T2" fmla="*/ 2147483647 w 1776"/>
              <a:gd name="T3" fmla="*/ 2147483647 h 376"/>
              <a:gd name="T4" fmla="*/ 2147483647 w 1776"/>
              <a:gd name="T5" fmla="*/ 0 h 376"/>
              <a:gd name="T6" fmla="*/ 0 60000 65536"/>
              <a:gd name="T7" fmla="*/ 0 60000 65536"/>
              <a:gd name="T8" fmla="*/ 0 60000 65536"/>
              <a:gd name="T9" fmla="*/ 0 w 1776"/>
              <a:gd name="T10" fmla="*/ 0 h 376"/>
              <a:gd name="T11" fmla="*/ 1776 w 1776"/>
              <a:gd name="T12" fmla="*/ 376 h 3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376">
                <a:moveTo>
                  <a:pt x="0" y="240"/>
                </a:moveTo>
                <a:cubicBezTo>
                  <a:pt x="164" y="308"/>
                  <a:pt x="328" y="376"/>
                  <a:pt x="624" y="336"/>
                </a:cubicBezTo>
                <a:cubicBezTo>
                  <a:pt x="920" y="296"/>
                  <a:pt x="1504" y="56"/>
                  <a:pt x="1776" y="0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4825" name="Line 11"/>
          <p:cNvSpPr>
            <a:spLocks noChangeShapeType="1"/>
          </p:cNvSpPr>
          <p:nvPr/>
        </p:nvSpPr>
        <p:spPr bwMode="auto">
          <a:xfrm flipV="1">
            <a:off x="4876800" y="41148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4826" name="Text Box 12"/>
          <p:cNvSpPr txBox="1">
            <a:spLocks noChangeArrowheads="1"/>
          </p:cNvSpPr>
          <p:nvPr/>
        </p:nvSpPr>
        <p:spPr bwMode="auto">
          <a:xfrm>
            <a:off x="4572000" y="5562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i="1">
                <a:latin typeface="Times" pitchFamily="18" charset="0"/>
              </a:rPr>
              <a:t>N</a:t>
            </a:r>
            <a:r>
              <a:rPr lang="da-DK" baseline="-25000">
                <a:latin typeface="Times" pitchFamily="18" charset="0"/>
              </a:rPr>
              <a:t>0</a:t>
            </a:r>
          </a:p>
        </p:txBody>
      </p:sp>
      <p:sp>
        <p:nvSpPr>
          <p:cNvPr id="34827" name="Text Box 13"/>
          <p:cNvSpPr txBox="1">
            <a:spLocks noChangeArrowheads="1"/>
          </p:cNvSpPr>
          <p:nvPr/>
        </p:nvSpPr>
        <p:spPr bwMode="auto">
          <a:xfrm>
            <a:off x="5867400" y="4038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b="1" i="1">
                <a:solidFill>
                  <a:schemeClr val="accent2"/>
                </a:solidFill>
                <a:latin typeface="Times" pitchFamily="18" charset="0"/>
              </a:rPr>
              <a:t>f</a:t>
            </a:r>
            <a:r>
              <a:rPr lang="da-DK" b="1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b="1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b="1">
                <a:solidFill>
                  <a:schemeClr val="accent2"/>
                </a:solidFill>
                <a:latin typeface="Times" pitchFamily="18" charset="0"/>
              </a:rPr>
              <a:t>)</a:t>
            </a:r>
          </a:p>
        </p:txBody>
      </p:sp>
      <p:sp>
        <p:nvSpPr>
          <p:cNvPr id="34828" name="Text Box 14"/>
          <p:cNvSpPr txBox="1">
            <a:spLocks noChangeArrowheads="1"/>
          </p:cNvSpPr>
          <p:nvPr/>
        </p:nvSpPr>
        <p:spPr bwMode="auto">
          <a:xfrm>
            <a:off x="5867400" y="44958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b="1" i="1">
                <a:solidFill>
                  <a:schemeClr val="accent2"/>
                </a:solidFill>
                <a:latin typeface="Times" pitchFamily="18" charset="0"/>
              </a:rPr>
              <a:t>c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·</a:t>
            </a:r>
            <a:r>
              <a:rPr lang="en-US" b="1" i="1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en-US" b="1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)</a:t>
            </a:r>
            <a:endParaRPr lang="da-DK" b="1">
              <a:solidFill>
                <a:schemeClr val="accent2"/>
              </a:solidFill>
              <a:latin typeface="Times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800" b="1" dirty="0" smtClean="0">
                <a:latin typeface="Calibri"/>
                <a:cs typeface="Arial" charset="0"/>
              </a:rPr>
              <a:t>Θ</a:t>
            </a:r>
            <a:r>
              <a:rPr lang="da-DK" b="1" dirty="0" smtClean="0"/>
              <a:t>-notation</a:t>
            </a:r>
            <a:endParaRPr lang="en-US" b="1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352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a-DK" b="1" dirty="0" smtClean="0"/>
              <a:t>Definition</a:t>
            </a:r>
            <a:r>
              <a:rPr lang="da-DK" dirty="0" smtClean="0"/>
              <a:t>:   </a:t>
            </a:r>
            <a:r>
              <a:rPr lang="da-DK" i="1" dirty="0" smtClean="0">
                <a:solidFill>
                  <a:schemeClr val="accent2"/>
                </a:solidFill>
                <a:latin typeface="Times" pitchFamily="18" charset="0"/>
              </a:rPr>
              <a:t>f</a:t>
            </a:r>
            <a:r>
              <a:rPr lang="da-DK" dirty="0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" pitchFamily="18" charset="0"/>
              </a:rPr>
              <a:t>) = </a:t>
            </a:r>
            <a:r>
              <a:rPr lang="el-GR" sz="3600" dirty="0" smtClean="0">
                <a:solidFill>
                  <a:schemeClr val="accent2"/>
                </a:solidFill>
                <a:latin typeface="Calibri"/>
                <a:cs typeface="Arial" charset="0"/>
              </a:rPr>
              <a:t>Θ</a:t>
            </a:r>
            <a:r>
              <a:rPr lang="da-DK" dirty="0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da-DK" dirty="0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" pitchFamily="18" charset="0"/>
              </a:rPr>
              <a:t>))</a:t>
            </a:r>
            <a:r>
              <a:rPr lang="da-DK" dirty="0" smtClean="0">
                <a:solidFill>
                  <a:schemeClr val="accent2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endParaRPr lang="da-DK" sz="1000" dirty="0" smtClean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r>
              <a:rPr lang="da-DK" dirty="0" smtClean="0"/>
              <a:t>hvis </a:t>
            </a:r>
            <a:r>
              <a:rPr lang="da-DK" i="1" dirty="0" smtClean="0">
                <a:latin typeface="Times" pitchFamily="18" charset="0"/>
              </a:rPr>
              <a:t>f</a:t>
            </a:r>
            <a:r>
              <a:rPr lang="da-DK" dirty="0" smtClean="0">
                <a:latin typeface="Times" pitchFamily="18" charset="0"/>
              </a:rPr>
              <a:t>(</a:t>
            </a:r>
            <a:r>
              <a:rPr lang="da-DK" i="1" dirty="0" smtClean="0">
                <a:latin typeface="Times" pitchFamily="18" charset="0"/>
              </a:rPr>
              <a:t>n</a:t>
            </a:r>
            <a:r>
              <a:rPr lang="da-DK" dirty="0" smtClean="0">
                <a:latin typeface="Times" pitchFamily="18" charset="0"/>
              </a:rPr>
              <a:t>)=O(</a:t>
            </a:r>
            <a:r>
              <a:rPr lang="da-DK" i="1" dirty="0" smtClean="0">
                <a:latin typeface="Times" pitchFamily="18" charset="0"/>
              </a:rPr>
              <a:t>g</a:t>
            </a:r>
            <a:r>
              <a:rPr lang="da-DK" dirty="0" smtClean="0">
                <a:latin typeface="Times" pitchFamily="18" charset="0"/>
              </a:rPr>
              <a:t>(</a:t>
            </a:r>
            <a:r>
              <a:rPr lang="da-DK" i="1" dirty="0" smtClean="0">
                <a:latin typeface="Times" pitchFamily="18" charset="0"/>
              </a:rPr>
              <a:t>n</a:t>
            </a:r>
            <a:r>
              <a:rPr lang="da-DK" dirty="0" smtClean="0">
                <a:latin typeface="Times" pitchFamily="18" charset="0"/>
              </a:rPr>
              <a:t>))</a:t>
            </a:r>
            <a:r>
              <a:rPr lang="da-DK" dirty="0" smtClean="0"/>
              <a:t> og </a:t>
            </a:r>
            <a:r>
              <a:rPr lang="da-DK" i="1" dirty="0" smtClean="0">
                <a:latin typeface="Times" pitchFamily="18" charset="0"/>
              </a:rPr>
              <a:t>f</a:t>
            </a:r>
            <a:r>
              <a:rPr lang="da-DK" dirty="0" smtClean="0">
                <a:latin typeface="Times" pitchFamily="18" charset="0"/>
              </a:rPr>
              <a:t>(</a:t>
            </a:r>
            <a:r>
              <a:rPr lang="da-DK" i="1" dirty="0" smtClean="0">
                <a:latin typeface="Times" pitchFamily="18" charset="0"/>
              </a:rPr>
              <a:t>n</a:t>
            </a:r>
            <a:r>
              <a:rPr lang="da-DK" dirty="0" smtClean="0">
                <a:latin typeface="Times" pitchFamily="18" charset="0"/>
              </a:rPr>
              <a:t>)= </a:t>
            </a:r>
            <a:r>
              <a:rPr lang="el-GR" dirty="0" smtClean="0">
                <a:latin typeface="Times" pitchFamily="18" charset="0"/>
                <a:cs typeface="Arial" charset="0"/>
              </a:rPr>
              <a:t>Ω</a:t>
            </a:r>
            <a:r>
              <a:rPr lang="da-DK" dirty="0" smtClean="0">
                <a:latin typeface="Times" pitchFamily="18" charset="0"/>
                <a:cs typeface="Arial" charset="0"/>
              </a:rPr>
              <a:t>(</a:t>
            </a:r>
            <a:r>
              <a:rPr lang="da-DK" i="1" dirty="0" smtClean="0">
                <a:latin typeface="Times" pitchFamily="18" charset="0"/>
                <a:cs typeface="Arial" charset="0"/>
              </a:rPr>
              <a:t>g</a:t>
            </a:r>
            <a:r>
              <a:rPr lang="da-DK" dirty="0" smtClean="0">
                <a:latin typeface="Times" pitchFamily="18" charset="0"/>
                <a:cs typeface="Arial" charset="0"/>
              </a:rPr>
              <a:t>(</a:t>
            </a:r>
            <a:r>
              <a:rPr lang="da-DK" i="1" dirty="0" smtClean="0">
                <a:latin typeface="Times" pitchFamily="18" charset="0"/>
                <a:cs typeface="Arial" charset="0"/>
              </a:rPr>
              <a:t>n</a:t>
            </a:r>
            <a:r>
              <a:rPr lang="da-DK" dirty="0" smtClean="0">
                <a:latin typeface="Times" pitchFamily="18" charset="0"/>
                <a:cs typeface="Arial" charset="0"/>
              </a:rPr>
              <a:t>)</a:t>
            </a:r>
            <a:endParaRPr lang="en-US" b="1" dirty="0" smtClean="0">
              <a:solidFill>
                <a:schemeClr val="accent2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14300" y="6248400"/>
            <a:ext cx="8915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200">
                <a:solidFill>
                  <a:srgbClr val="FF0000"/>
                </a:solidFill>
              </a:rPr>
              <a:t>Intuitivt: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og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g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er ”assymptotisk ens”</a:t>
            </a:r>
            <a:endParaRPr lang="en-US" sz="2200">
              <a:solidFill>
                <a:srgbClr val="FF0000"/>
              </a:solidFill>
            </a:endParaRPr>
          </a:p>
        </p:txBody>
      </p:sp>
      <p:sp>
        <p:nvSpPr>
          <p:cNvPr id="35845" name="Line 7"/>
          <p:cNvSpPr>
            <a:spLocks noChangeShapeType="1"/>
          </p:cNvSpPr>
          <p:nvPr/>
        </p:nvSpPr>
        <p:spPr bwMode="auto">
          <a:xfrm flipV="1">
            <a:off x="2895600" y="35052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5846" name="Line 8"/>
          <p:cNvSpPr>
            <a:spLocks noChangeShapeType="1"/>
          </p:cNvSpPr>
          <p:nvPr/>
        </p:nvSpPr>
        <p:spPr bwMode="auto">
          <a:xfrm flipV="1">
            <a:off x="2895600" y="5029200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5847" name="Freeform 9"/>
          <p:cNvSpPr>
            <a:spLocks/>
          </p:cNvSpPr>
          <p:nvPr/>
        </p:nvSpPr>
        <p:spPr bwMode="auto">
          <a:xfrm>
            <a:off x="2895600" y="3733800"/>
            <a:ext cx="2819400" cy="1282700"/>
          </a:xfrm>
          <a:custGeom>
            <a:avLst/>
            <a:gdLst>
              <a:gd name="T0" fmla="*/ 0 w 1776"/>
              <a:gd name="T1" fmla="*/ 2147483647 h 808"/>
              <a:gd name="T2" fmla="*/ 2147483647 w 1776"/>
              <a:gd name="T3" fmla="*/ 2147483647 h 808"/>
              <a:gd name="T4" fmla="*/ 2147483647 w 1776"/>
              <a:gd name="T5" fmla="*/ 2147483647 h 808"/>
              <a:gd name="T6" fmla="*/ 2147483647 w 1776"/>
              <a:gd name="T7" fmla="*/ 0 h 808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808"/>
              <a:gd name="T14" fmla="*/ 1776 w 1776"/>
              <a:gd name="T15" fmla="*/ 808 h 8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808">
                <a:moveTo>
                  <a:pt x="0" y="672"/>
                </a:moveTo>
                <a:cubicBezTo>
                  <a:pt x="92" y="596"/>
                  <a:pt x="184" y="520"/>
                  <a:pt x="288" y="528"/>
                </a:cubicBezTo>
                <a:cubicBezTo>
                  <a:pt x="392" y="536"/>
                  <a:pt x="376" y="808"/>
                  <a:pt x="624" y="720"/>
                </a:cubicBezTo>
                <a:cubicBezTo>
                  <a:pt x="872" y="632"/>
                  <a:pt x="1568" y="120"/>
                  <a:pt x="1776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5848" name="Freeform 10"/>
          <p:cNvSpPr>
            <a:spLocks/>
          </p:cNvSpPr>
          <p:nvPr/>
        </p:nvSpPr>
        <p:spPr bwMode="auto">
          <a:xfrm>
            <a:off x="2895600" y="4191000"/>
            <a:ext cx="2819400" cy="596900"/>
          </a:xfrm>
          <a:custGeom>
            <a:avLst/>
            <a:gdLst>
              <a:gd name="T0" fmla="*/ 0 w 1776"/>
              <a:gd name="T1" fmla="*/ 2147483647 h 376"/>
              <a:gd name="T2" fmla="*/ 2147483647 w 1776"/>
              <a:gd name="T3" fmla="*/ 2147483647 h 376"/>
              <a:gd name="T4" fmla="*/ 2147483647 w 1776"/>
              <a:gd name="T5" fmla="*/ 0 h 376"/>
              <a:gd name="T6" fmla="*/ 0 60000 65536"/>
              <a:gd name="T7" fmla="*/ 0 60000 65536"/>
              <a:gd name="T8" fmla="*/ 0 60000 65536"/>
              <a:gd name="T9" fmla="*/ 0 w 1776"/>
              <a:gd name="T10" fmla="*/ 0 h 376"/>
              <a:gd name="T11" fmla="*/ 1776 w 1776"/>
              <a:gd name="T12" fmla="*/ 376 h 3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376">
                <a:moveTo>
                  <a:pt x="0" y="240"/>
                </a:moveTo>
                <a:cubicBezTo>
                  <a:pt x="164" y="308"/>
                  <a:pt x="328" y="376"/>
                  <a:pt x="624" y="336"/>
                </a:cubicBezTo>
                <a:cubicBezTo>
                  <a:pt x="920" y="296"/>
                  <a:pt x="1504" y="56"/>
                  <a:pt x="1776" y="0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5849" name="Line 11"/>
          <p:cNvSpPr>
            <a:spLocks noChangeShapeType="1"/>
          </p:cNvSpPr>
          <p:nvPr/>
        </p:nvSpPr>
        <p:spPr bwMode="auto">
          <a:xfrm flipV="1">
            <a:off x="4724400" y="35814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5850" name="Text Box 12"/>
          <p:cNvSpPr txBox="1">
            <a:spLocks noChangeArrowheads="1"/>
          </p:cNvSpPr>
          <p:nvPr/>
        </p:nvSpPr>
        <p:spPr bwMode="auto">
          <a:xfrm>
            <a:off x="4419600" y="5029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i="1">
                <a:latin typeface="Times" pitchFamily="18" charset="0"/>
              </a:rPr>
              <a:t>N</a:t>
            </a:r>
            <a:r>
              <a:rPr lang="da-DK" baseline="-25000">
                <a:latin typeface="Times" pitchFamily="18" charset="0"/>
              </a:rPr>
              <a:t>0</a:t>
            </a:r>
          </a:p>
        </p:txBody>
      </p:sp>
      <p:sp>
        <p:nvSpPr>
          <p:cNvPr id="35851" name="Text Box 13"/>
          <p:cNvSpPr txBox="1">
            <a:spLocks noChangeArrowheads="1"/>
          </p:cNvSpPr>
          <p:nvPr/>
        </p:nvSpPr>
        <p:spPr bwMode="auto">
          <a:xfrm>
            <a:off x="5715000" y="3962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b="1" i="1">
                <a:solidFill>
                  <a:schemeClr val="accent2"/>
                </a:solidFill>
                <a:latin typeface="Times" pitchFamily="18" charset="0"/>
              </a:rPr>
              <a:t>f</a:t>
            </a:r>
            <a:r>
              <a:rPr lang="da-DK" b="1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b="1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b="1">
                <a:solidFill>
                  <a:schemeClr val="accent2"/>
                </a:solidFill>
                <a:latin typeface="Times" pitchFamily="18" charset="0"/>
              </a:rPr>
              <a:t>)</a:t>
            </a:r>
          </a:p>
        </p:txBody>
      </p:sp>
      <p:sp>
        <p:nvSpPr>
          <p:cNvPr id="35852" name="Text Box 14"/>
          <p:cNvSpPr txBox="1">
            <a:spLocks noChangeArrowheads="1"/>
          </p:cNvSpPr>
          <p:nvPr/>
        </p:nvSpPr>
        <p:spPr bwMode="auto">
          <a:xfrm>
            <a:off x="5715000" y="3505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b="1" i="1">
                <a:solidFill>
                  <a:schemeClr val="accent2"/>
                </a:solidFill>
                <a:latin typeface="Times" pitchFamily="18" charset="0"/>
              </a:rPr>
              <a:t>c</a:t>
            </a:r>
            <a:r>
              <a:rPr lang="da-DK" b="1" baseline="-25000">
                <a:solidFill>
                  <a:schemeClr val="accent2"/>
                </a:solidFill>
                <a:latin typeface="Times" pitchFamily="18" charset="0"/>
              </a:rPr>
              <a:t>1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·</a:t>
            </a:r>
            <a:r>
              <a:rPr lang="en-US" b="1" i="1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en-US" b="1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)</a:t>
            </a:r>
            <a:endParaRPr lang="da-DK" b="1">
              <a:solidFill>
                <a:schemeClr val="accent2"/>
              </a:solidFill>
              <a:latin typeface="Times" pitchFamily="18" charset="0"/>
            </a:endParaRPr>
          </a:p>
        </p:txBody>
      </p:sp>
      <p:sp>
        <p:nvSpPr>
          <p:cNvPr id="35853" name="Freeform 15"/>
          <p:cNvSpPr>
            <a:spLocks/>
          </p:cNvSpPr>
          <p:nvPr/>
        </p:nvSpPr>
        <p:spPr bwMode="auto">
          <a:xfrm>
            <a:off x="2895600" y="4495800"/>
            <a:ext cx="2819400" cy="520700"/>
          </a:xfrm>
          <a:custGeom>
            <a:avLst/>
            <a:gdLst>
              <a:gd name="T0" fmla="*/ 0 w 1776"/>
              <a:gd name="T1" fmla="*/ 2147483647 h 808"/>
              <a:gd name="T2" fmla="*/ 2147483647 w 1776"/>
              <a:gd name="T3" fmla="*/ 2147483647 h 808"/>
              <a:gd name="T4" fmla="*/ 2147483647 w 1776"/>
              <a:gd name="T5" fmla="*/ 2147483647 h 808"/>
              <a:gd name="T6" fmla="*/ 2147483647 w 1776"/>
              <a:gd name="T7" fmla="*/ 0 h 808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808"/>
              <a:gd name="T14" fmla="*/ 1776 w 1776"/>
              <a:gd name="T15" fmla="*/ 808 h 8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808">
                <a:moveTo>
                  <a:pt x="0" y="672"/>
                </a:moveTo>
                <a:cubicBezTo>
                  <a:pt x="92" y="596"/>
                  <a:pt x="184" y="520"/>
                  <a:pt x="288" y="528"/>
                </a:cubicBezTo>
                <a:cubicBezTo>
                  <a:pt x="392" y="536"/>
                  <a:pt x="376" y="808"/>
                  <a:pt x="624" y="720"/>
                </a:cubicBezTo>
                <a:cubicBezTo>
                  <a:pt x="872" y="632"/>
                  <a:pt x="1568" y="120"/>
                  <a:pt x="1776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5854" name="Text Box 16"/>
          <p:cNvSpPr txBox="1">
            <a:spLocks noChangeArrowheads="1"/>
          </p:cNvSpPr>
          <p:nvPr/>
        </p:nvSpPr>
        <p:spPr bwMode="auto">
          <a:xfrm>
            <a:off x="5715000" y="43434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b="1" i="1">
                <a:solidFill>
                  <a:schemeClr val="accent2"/>
                </a:solidFill>
                <a:latin typeface="Times" pitchFamily="18" charset="0"/>
              </a:rPr>
              <a:t>c</a:t>
            </a:r>
            <a:r>
              <a:rPr lang="da-DK" b="1" baseline="-25000">
                <a:solidFill>
                  <a:schemeClr val="accent2"/>
                </a:solidFill>
                <a:latin typeface="Times" pitchFamily="18" charset="0"/>
              </a:rPr>
              <a:t>2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·</a:t>
            </a:r>
            <a:r>
              <a:rPr lang="en-US" b="1" i="1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en-US" b="1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)</a:t>
            </a:r>
            <a:endParaRPr lang="da-DK" b="1">
              <a:solidFill>
                <a:schemeClr val="accent2"/>
              </a:solidFill>
              <a:latin typeface="Times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>
                <a:cs typeface="Arial" charset="0"/>
              </a:rPr>
              <a:t>o</a:t>
            </a:r>
            <a:r>
              <a:rPr lang="da-DK" b="1" smtClean="0"/>
              <a:t>-notation (lille o)</a:t>
            </a:r>
            <a:endParaRPr lang="en-US" b="1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352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a-DK" b="1" smtClean="0"/>
              <a:t>Definition</a:t>
            </a:r>
            <a:r>
              <a:rPr lang="da-DK" smtClean="0"/>
              <a:t>:   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</a:rPr>
              <a:t>f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) = 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o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))</a:t>
            </a:r>
            <a:r>
              <a:rPr lang="da-DK" smtClean="0">
                <a:solidFill>
                  <a:schemeClr val="accent2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endParaRPr lang="da-DK" sz="1000" smtClean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r>
              <a:rPr lang="da-DK" smtClean="0"/>
              <a:t>hvis </a:t>
            </a:r>
            <a:r>
              <a:rPr lang="da-DK" i="1" smtClean="0">
                <a:latin typeface="Times" pitchFamily="18" charset="0"/>
              </a:rPr>
              <a:t>f</a:t>
            </a:r>
            <a:r>
              <a:rPr lang="da-DK" smtClean="0">
                <a:latin typeface="Times" pitchFamily="18" charset="0"/>
              </a:rPr>
              <a:t>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)</a:t>
            </a:r>
            <a:r>
              <a:rPr lang="da-DK" smtClean="0"/>
              <a:t> og </a:t>
            </a:r>
            <a:r>
              <a:rPr lang="da-DK" i="1" smtClean="0">
                <a:latin typeface="Times" pitchFamily="18" charset="0"/>
              </a:rPr>
              <a:t>g</a:t>
            </a:r>
            <a:r>
              <a:rPr lang="da-DK" smtClean="0">
                <a:latin typeface="Times" pitchFamily="18" charset="0"/>
              </a:rPr>
              <a:t>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)</a:t>
            </a:r>
            <a:r>
              <a:rPr lang="da-DK" smtClean="0"/>
              <a:t> er funktioner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 </a:t>
            </a:r>
            <a:r>
              <a:rPr lang="da-DK" smtClean="0">
                <a:latin typeface="Times" pitchFamily="18" charset="0"/>
                <a:cs typeface="Arial" charset="0"/>
              </a:rPr>
              <a:t>→ </a:t>
            </a:r>
            <a:r>
              <a:rPr lang="da-DK" i="1" smtClean="0">
                <a:latin typeface="Times" pitchFamily="18" charset="0"/>
                <a:cs typeface="Arial" charset="0"/>
              </a:rPr>
              <a:t>R</a:t>
            </a:r>
            <a:r>
              <a:rPr lang="da-DK" smtClean="0">
                <a:cs typeface="Arial" charset="0"/>
              </a:rPr>
              <a:t> og</a:t>
            </a:r>
          </a:p>
          <a:p>
            <a:pPr algn="ctr" eaLnBrk="1" hangingPunct="1">
              <a:buFontTx/>
              <a:buNone/>
            </a:pPr>
            <a:endParaRPr lang="da-DK" sz="1200" smtClean="0"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da-DK" b="1" i="1" smtClean="0">
                <a:solidFill>
                  <a:schemeClr val="accent2"/>
                </a:solidFill>
                <a:cs typeface="Arial" charset="0"/>
              </a:rPr>
              <a:t>for alle</a:t>
            </a:r>
            <a:r>
              <a:rPr lang="da-DK" b="1" smtClean="0">
                <a:cs typeface="Arial" charset="0"/>
              </a:rPr>
              <a:t> 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c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 &gt;</a:t>
            </a:r>
            <a:r>
              <a:rPr lang="da-DK" b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 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0</a:t>
            </a:r>
            <a:r>
              <a:rPr lang="da-DK" smtClean="0">
                <a:cs typeface="Arial" charset="0"/>
              </a:rPr>
              <a:t>, </a:t>
            </a:r>
            <a:r>
              <a:rPr lang="da-DK" i="1" smtClean="0">
                <a:cs typeface="Arial" charset="0"/>
              </a:rPr>
              <a:t>findes</a:t>
            </a:r>
            <a:r>
              <a:rPr lang="da-DK" smtClean="0">
                <a:cs typeface="Arial" charset="0"/>
              </a:rPr>
              <a:t> </a:t>
            </a:r>
            <a:r>
              <a:rPr lang="da-DK" i="1" smtClean="0">
                <a:latin typeface="Times" pitchFamily="18" charset="0"/>
                <a:cs typeface="Arial" charset="0"/>
              </a:rPr>
              <a:t>N</a:t>
            </a:r>
            <a:r>
              <a:rPr lang="da-DK" baseline="-25000" smtClean="0">
                <a:latin typeface="Times" pitchFamily="18" charset="0"/>
                <a:cs typeface="Arial" charset="0"/>
              </a:rPr>
              <a:t>0</a:t>
            </a:r>
            <a:r>
              <a:rPr lang="da-DK" baseline="-25000" smtClean="0">
                <a:cs typeface="Arial" charset="0"/>
              </a:rPr>
              <a:t>  </a:t>
            </a:r>
            <a:r>
              <a:rPr lang="da-DK" smtClean="0">
                <a:cs typeface="Arial" charset="0"/>
              </a:rPr>
              <a:t>så </a:t>
            </a:r>
            <a:r>
              <a:rPr lang="da-DK" i="1" smtClean="0">
                <a:cs typeface="Arial" charset="0"/>
              </a:rPr>
              <a:t>for alle</a:t>
            </a:r>
            <a:r>
              <a:rPr lang="da-DK" smtClean="0">
                <a:cs typeface="Arial" charset="0"/>
              </a:rPr>
              <a:t> </a:t>
            </a:r>
            <a:r>
              <a:rPr lang="da-DK" i="1" smtClean="0">
                <a:latin typeface="Times" pitchFamily="18" charset="0"/>
                <a:cs typeface="Arial" charset="0"/>
              </a:rPr>
              <a:t>n</a:t>
            </a:r>
            <a:r>
              <a:rPr lang="da-DK" smtClean="0">
                <a:latin typeface="Times" pitchFamily="18" charset="0"/>
                <a:cs typeface="Arial" charset="0"/>
              </a:rPr>
              <a:t> ≥ </a:t>
            </a:r>
            <a:r>
              <a:rPr lang="da-DK" i="1" smtClean="0">
                <a:latin typeface="Times" pitchFamily="18" charset="0"/>
                <a:cs typeface="Arial" charset="0"/>
              </a:rPr>
              <a:t>N</a:t>
            </a:r>
            <a:r>
              <a:rPr lang="da-DK" baseline="-25000" smtClean="0">
                <a:latin typeface="Times" pitchFamily="18" charset="0"/>
                <a:cs typeface="Arial" charset="0"/>
              </a:rPr>
              <a:t>0</a:t>
            </a:r>
            <a:r>
              <a:rPr lang="da-DK" smtClean="0">
                <a:latin typeface="Times" pitchFamily="18" charset="0"/>
                <a:cs typeface="Arial" charset="0"/>
              </a:rPr>
              <a:t> :</a:t>
            </a:r>
          </a:p>
          <a:p>
            <a:pPr algn="ctr" eaLnBrk="1" hangingPunct="1">
              <a:buFontTx/>
              <a:buNone/>
            </a:pPr>
            <a:endParaRPr lang="da-DK" sz="1200" smtClean="0">
              <a:latin typeface="Times" pitchFamily="18" charset="0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da-DK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f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 ≤ 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c</a:t>
            </a:r>
            <a:r>
              <a:rPr lang="en-US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·g</a:t>
            </a:r>
            <a:r>
              <a:rPr lang="en-US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en-US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en-US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85800" y="6248400"/>
            <a:ext cx="7772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200">
                <a:solidFill>
                  <a:srgbClr val="FF0000"/>
                </a:solidFill>
              </a:rPr>
              <a:t>Intuitivt: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er ”skarpt mindre end”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g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cs typeface="Arial" charset="0"/>
              </a:rPr>
              <a:t>ω</a:t>
            </a:r>
            <a:r>
              <a:rPr lang="da-DK" b="1" smtClean="0"/>
              <a:t>-notation </a:t>
            </a:r>
            <a:endParaRPr lang="en-US" b="1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352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a-DK" b="1" smtClean="0"/>
              <a:t>Definition</a:t>
            </a:r>
            <a:r>
              <a:rPr lang="da-DK" smtClean="0"/>
              <a:t>:   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</a:rPr>
              <a:t>f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) = </a:t>
            </a:r>
            <a:r>
              <a:rPr lang="el-GR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ω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))</a:t>
            </a:r>
            <a:r>
              <a:rPr lang="da-DK" smtClean="0">
                <a:solidFill>
                  <a:schemeClr val="accent2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endParaRPr lang="da-DK" sz="1000" smtClean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r>
              <a:rPr lang="da-DK" smtClean="0"/>
              <a:t>hvis </a:t>
            </a:r>
            <a:r>
              <a:rPr lang="da-DK" i="1" smtClean="0">
                <a:latin typeface="Times" pitchFamily="18" charset="0"/>
              </a:rPr>
              <a:t>f</a:t>
            </a:r>
            <a:r>
              <a:rPr lang="da-DK" smtClean="0">
                <a:latin typeface="Times" pitchFamily="18" charset="0"/>
              </a:rPr>
              <a:t>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)</a:t>
            </a:r>
            <a:r>
              <a:rPr lang="da-DK" smtClean="0"/>
              <a:t> og </a:t>
            </a:r>
            <a:r>
              <a:rPr lang="da-DK" i="1" smtClean="0">
                <a:latin typeface="Times" pitchFamily="18" charset="0"/>
              </a:rPr>
              <a:t>g</a:t>
            </a:r>
            <a:r>
              <a:rPr lang="da-DK" smtClean="0">
                <a:latin typeface="Times" pitchFamily="18" charset="0"/>
              </a:rPr>
              <a:t>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)</a:t>
            </a:r>
            <a:r>
              <a:rPr lang="da-DK" smtClean="0"/>
              <a:t> er funktioner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 </a:t>
            </a:r>
            <a:r>
              <a:rPr lang="da-DK" smtClean="0">
                <a:latin typeface="Times" pitchFamily="18" charset="0"/>
                <a:cs typeface="Arial" charset="0"/>
              </a:rPr>
              <a:t>→ </a:t>
            </a:r>
            <a:r>
              <a:rPr lang="da-DK" i="1" smtClean="0">
                <a:latin typeface="Times" pitchFamily="18" charset="0"/>
                <a:cs typeface="Arial" charset="0"/>
              </a:rPr>
              <a:t>R</a:t>
            </a:r>
            <a:r>
              <a:rPr lang="da-DK" smtClean="0">
                <a:cs typeface="Arial" charset="0"/>
              </a:rPr>
              <a:t> og</a:t>
            </a:r>
          </a:p>
          <a:p>
            <a:pPr algn="ctr" eaLnBrk="1" hangingPunct="1">
              <a:buFontTx/>
              <a:buNone/>
            </a:pPr>
            <a:endParaRPr lang="da-DK" sz="1200" smtClean="0"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da-DK" b="1" i="1" smtClean="0">
                <a:solidFill>
                  <a:schemeClr val="accent2"/>
                </a:solidFill>
                <a:cs typeface="Arial" charset="0"/>
              </a:rPr>
              <a:t>for alle</a:t>
            </a:r>
            <a:r>
              <a:rPr lang="da-DK" b="1" smtClean="0">
                <a:cs typeface="Arial" charset="0"/>
              </a:rPr>
              <a:t> 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c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 &gt;</a:t>
            </a:r>
            <a:r>
              <a:rPr lang="da-DK" b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 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0</a:t>
            </a:r>
            <a:r>
              <a:rPr lang="da-DK" smtClean="0">
                <a:cs typeface="Arial" charset="0"/>
              </a:rPr>
              <a:t>, </a:t>
            </a:r>
            <a:r>
              <a:rPr lang="da-DK" i="1" smtClean="0">
                <a:cs typeface="Arial" charset="0"/>
              </a:rPr>
              <a:t>findes</a:t>
            </a:r>
            <a:r>
              <a:rPr lang="da-DK" smtClean="0">
                <a:cs typeface="Arial" charset="0"/>
              </a:rPr>
              <a:t> </a:t>
            </a:r>
            <a:r>
              <a:rPr lang="da-DK" i="1" smtClean="0">
                <a:latin typeface="Times" pitchFamily="18" charset="0"/>
                <a:cs typeface="Arial" charset="0"/>
              </a:rPr>
              <a:t>N</a:t>
            </a:r>
            <a:r>
              <a:rPr lang="da-DK" baseline="-25000" smtClean="0">
                <a:latin typeface="Times" pitchFamily="18" charset="0"/>
                <a:cs typeface="Arial" charset="0"/>
              </a:rPr>
              <a:t>0</a:t>
            </a:r>
            <a:r>
              <a:rPr lang="da-DK" baseline="-25000" smtClean="0">
                <a:cs typeface="Arial" charset="0"/>
              </a:rPr>
              <a:t>  </a:t>
            </a:r>
            <a:r>
              <a:rPr lang="da-DK" smtClean="0">
                <a:cs typeface="Arial" charset="0"/>
              </a:rPr>
              <a:t>så </a:t>
            </a:r>
            <a:r>
              <a:rPr lang="da-DK" i="1" smtClean="0">
                <a:cs typeface="Arial" charset="0"/>
              </a:rPr>
              <a:t>for alle</a:t>
            </a:r>
            <a:r>
              <a:rPr lang="da-DK" smtClean="0">
                <a:cs typeface="Arial" charset="0"/>
              </a:rPr>
              <a:t> </a:t>
            </a:r>
            <a:r>
              <a:rPr lang="da-DK" i="1" smtClean="0">
                <a:latin typeface="Times" pitchFamily="18" charset="0"/>
                <a:cs typeface="Arial" charset="0"/>
              </a:rPr>
              <a:t>n</a:t>
            </a:r>
            <a:r>
              <a:rPr lang="da-DK" smtClean="0">
                <a:latin typeface="Times" pitchFamily="18" charset="0"/>
                <a:cs typeface="Arial" charset="0"/>
              </a:rPr>
              <a:t> ≥ </a:t>
            </a:r>
            <a:r>
              <a:rPr lang="da-DK" i="1" smtClean="0">
                <a:latin typeface="Times" pitchFamily="18" charset="0"/>
                <a:cs typeface="Arial" charset="0"/>
              </a:rPr>
              <a:t>N</a:t>
            </a:r>
            <a:r>
              <a:rPr lang="da-DK" baseline="-25000" smtClean="0">
                <a:latin typeface="Times" pitchFamily="18" charset="0"/>
                <a:cs typeface="Arial" charset="0"/>
              </a:rPr>
              <a:t>0</a:t>
            </a:r>
            <a:r>
              <a:rPr lang="da-DK" smtClean="0">
                <a:latin typeface="Times" pitchFamily="18" charset="0"/>
                <a:cs typeface="Arial" charset="0"/>
              </a:rPr>
              <a:t> :</a:t>
            </a:r>
          </a:p>
          <a:p>
            <a:pPr algn="ctr" eaLnBrk="1" hangingPunct="1">
              <a:buFontTx/>
              <a:buNone/>
            </a:pPr>
            <a:endParaRPr lang="da-DK" sz="1200" smtClean="0">
              <a:latin typeface="Times" pitchFamily="18" charset="0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da-DK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f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 ≥ 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c</a:t>
            </a:r>
            <a:r>
              <a:rPr lang="en-US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·g</a:t>
            </a:r>
            <a:r>
              <a:rPr lang="en-US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en-US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en-US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85800" y="6324600"/>
            <a:ext cx="7772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200">
                <a:solidFill>
                  <a:srgbClr val="FF0000"/>
                </a:solidFill>
              </a:rPr>
              <a:t>Intuitivt: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er ”skarpt større end”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g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Algoritme Analyse</a:t>
            </a:r>
            <a:endParaRPr lang="en-US" b="1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2209800"/>
            <a:ext cx="3048000" cy="15240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RAM model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O-notation</a:t>
            </a:r>
            <a:endParaRPr lang="en-US" smtClean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28600" y="441960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da-DK" sz="3200">
                <a:solidFill>
                  <a:schemeClr val="accent2"/>
                </a:solidFill>
              </a:rPr>
              <a:t>... behøver ikke at beskrive og analysere algoritmer i detaljer !</a:t>
            </a:r>
            <a:endParaRPr lang="en-US" sz="3200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8229600" cy="1981200"/>
          </a:xfrm>
        </p:spPr>
        <p:txBody>
          <a:bodyPr/>
          <a:lstStyle/>
          <a:p>
            <a:pPr eaLnBrk="1" hangingPunct="1"/>
            <a:r>
              <a:rPr lang="da-DK" b="1" smtClean="0"/>
              <a:t>Hvad er udførselstiden </a:t>
            </a:r>
            <a:br>
              <a:rPr lang="da-DK" b="1" smtClean="0"/>
            </a:br>
            <a:r>
              <a:rPr lang="da-DK" b="1" smtClean="0"/>
              <a:t>for en algoritme?</a:t>
            </a:r>
            <a:endParaRPr lang="en-US" b="1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own Arrow 27"/>
          <p:cNvSpPr/>
          <p:nvPr/>
        </p:nvSpPr>
        <p:spPr>
          <a:xfrm rot="10800000" flipV="1">
            <a:off x="7467600" y="2819400"/>
            <a:ext cx="533400" cy="7620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cxnSp>
        <p:nvCxnSpPr>
          <p:cNvPr id="34" name="Straight Connector 33"/>
          <p:cNvCxnSpPr/>
          <p:nvPr/>
        </p:nvCxnSpPr>
        <p:spPr>
          <a:xfrm>
            <a:off x="381000" y="3046413"/>
            <a:ext cx="8382000" cy="158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4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Fra Idé til Programudførelse</a:t>
            </a:r>
          </a:p>
        </p:txBody>
      </p:sp>
      <p:sp>
        <p:nvSpPr>
          <p:cNvPr id="6" name="Cloud 5"/>
          <p:cNvSpPr/>
          <p:nvPr/>
        </p:nvSpPr>
        <p:spPr>
          <a:xfrm>
            <a:off x="304800" y="1219200"/>
            <a:ext cx="1981200" cy="1524000"/>
          </a:xfrm>
          <a:prstGeom prst="cloud">
            <a:avLst/>
          </a:prstGeom>
          <a:solidFill>
            <a:srgbClr val="FFFF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2000" dirty="0">
                <a:solidFill>
                  <a:schemeClr val="tx1"/>
                </a:solidFill>
              </a:rPr>
              <a:t>Del og Kombiner?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0" y="1292225"/>
            <a:ext cx="2590800" cy="1295400"/>
          </a:xfrm>
          <a:prstGeom prst="rect">
            <a:avLst/>
          </a:prstGeom>
          <a:solidFill>
            <a:srgbClr val="FFFF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400" b="1" dirty="0">
                <a:solidFill>
                  <a:schemeClr val="tx1"/>
                </a:solidFill>
              </a:rPr>
              <a:t>…</a:t>
            </a:r>
          </a:p>
          <a:p>
            <a:pPr>
              <a:defRPr/>
            </a:pPr>
            <a:r>
              <a:rPr lang="fr-FR" sz="1400" dirty="0">
                <a:solidFill>
                  <a:schemeClr val="tx1"/>
                </a:solidFill>
              </a:rPr>
              <a:t>if ( t1[t1index] &lt;= t2[t2index] )</a:t>
            </a:r>
          </a:p>
          <a:p>
            <a:pPr>
              <a:defRPr/>
            </a:pPr>
            <a:r>
              <a:rPr lang="fr-FR" sz="1400" dirty="0">
                <a:solidFill>
                  <a:schemeClr val="tx1"/>
                </a:solidFill>
              </a:rPr>
              <a:t>      a[index] = t1[t1index++];</a:t>
            </a:r>
          </a:p>
          <a:p>
            <a:pPr>
              <a:defRPr/>
            </a:pPr>
            <a:r>
              <a:rPr lang="fr-FR" sz="1400" dirty="0" err="1">
                <a:solidFill>
                  <a:schemeClr val="tx1"/>
                </a:solidFill>
              </a:rPr>
              <a:t>else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fr-FR" sz="1400" dirty="0">
                <a:solidFill>
                  <a:schemeClr val="tx1"/>
                </a:solidFill>
              </a:rPr>
              <a:t>      a[index] = t2[t2index++]</a:t>
            </a:r>
            <a:r>
              <a:rPr lang="fr-FR" sz="1400" b="1" dirty="0">
                <a:solidFill>
                  <a:schemeClr val="tx1"/>
                </a:solidFill>
              </a:rPr>
              <a:t>;</a:t>
            </a:r>
          </a:p>
          <a:p>
            <a:pPr>
              <a:defRPr/>
            </a:pPr>
            <a:r>
              <a:rPr lang="fr-FR" sz="1400" b="1" dirty="0">
                <a:solidFill>
                  <a:schemeClr val="tx1"/>
                </a:solidFill>
              </a:rPr>
              <a:t>…</a:t>
            </a:r>
            <a:endParaRPr lang="da-DK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2763" y="1295400"/>
            <a:ext cx="2590800" cy="1295400"/>
          </a:xfrm>
          <a:prstGeom prst="rect">
            <a:avLst/>
          </a:prstGeom>
          <a:solidFill>
            <a:srgbClr val="FFFF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</a:rPr>
              <a:t>…</a:t>
            </a:r>
          </a:p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</a:rPr>
              <a:t>for each</a:t>
            </a:r>
            <a:r>
              <a:rPr lang="en-US" sz="1400" dirty="0">
                <a:solidFill>
                  <a:schemeClr val="tx1"/>
                </a:solidFill>
              </a:rPr>
              <a:t> x </a:t>
            </a:r>
            <a:r>
              <a:rPr lang="en-US" sz="1400" b="1" dirty="0">
                <a:solidFill>
                  <a:schemeClr val="tx1"/>
                </a:solidFill>
              </a:rPr>
              <a:t>in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i="1" dirty="0">
                <a:solidFill>
                  <a:schemeClr val="tx1"/>
                </a:solidFill>
              </a:rPr>
              <a:t>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up to</a:t>
            </a:r>
            <a:r>
              <a:rPr lang="en-US" sz="1400" dirty="0">
                <a:solidFill>
                  <a:schemeClr val="tx1"/>
                </a:solidFill>
              </a:rPr>
              <a:t> middle </a:t>
            </a:r>
          </a:p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      add </a:t>
            </a:r>
            <a:r>
              <a:rPr lang="en-US" sz="1400" i="1" dirty="0">
                <a:solidFill>
                  <a:schemeClr val="tx1"/>
                </a:solidFill>
              </a:rPr>
              <a:t>x</a:t>
            </a:r>
            <a:r>
              <a:rPr lang="en-US" sz="1400" dirty="0">
                <a:solidFill>
                  <a:schemeClr val="tx1"/>
                </a:solidFill>
              </a:rPr>
              <a:t> to left </a:t>
            </a:r>
          </a:p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</a:rPr>
              <a:t>for each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i="1" dirty="0">
                <a:solidFill>
                  <a:schemeClr val="tx1"/>
                </a:solidFill>
              </a:rPr>
              <a:t>x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in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i="1" dirty="0">
                <a:solidFill>
                  <a:schemeClr val="tx1"/>
                </a:solidFill>
              </a:rPr>
              <a:t>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after</a:t>
            </a:r>
            <a:r>
              <a:rPr lang="en-US" sz="1400" dirty="0">
                <a:solidFill>
                  <a:schemeClr val="tx1"/>
                </a:solidFill>
              </a:rPr>
              <a:t> middle</a:t>
            </a:r>
          </a:p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      add </a:t>
            </a:r>
            <a:r>
              <a:rPr lang="en-US" sz="1400" i="1" dirty="0">
                <a:solidFill>
                  <a:schemeClr val="tx1"/>
                </a:solidFill>
              </a:rPr>
              <a:t>x</a:t>
            </a:r>
            <a:r>
              <a:rPr lang="en-US" sz="1400" dirty="0">
                <a:solidFill>
                  <a:schemeClr val="tx1"/>
                </a:solidFill>
              </a:rPr>
              <a:t> to right</a:t>
            </a:r>
          </a:p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</a:rPr>
              <a:t>…</a:t>
            </a:r>
            <a:endParaRPr lang="da-DK" sz="14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1143000"/>
            <a:ext cx="492443" cy="15885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da-DK" sz="2000" dirty="0">
                <a:cs typeface="+mn-cs"/>
              </a:rPr>
              <a:t>Pseudokode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3600" y="1066800"/>
            <a:ext cx="492443" cy="16764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da-DK" sz="2000" dirty="0">
                <a:cs typeface="+mn-cs"/>
              </a:rPr>
              <a:t>(</a:t>
            </a:r>
            <a:r>
              <a:rPr lang="da-DK" sz="2000" dirty="0" err="1">
                <a:cs typeface="+mn-cs"/>
              </a:rPr>
              <a:t>Java-</a:t>
            </a:r>
            <a:r>
              <a:rPr lang="da-DK" sz="2000" dirty="0">
                <a:cs typeface="+mn-cs"/>
              </a:rPr>
              <a:t>)kode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76200" y="1600200"/>
            <a:ext cx="461665" cy="6858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da-DK" sz="2000" dirty="0">
                <a:cs typeface="+mn-cs"/>
              </a:rPr>
              <a:t>Idé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4343400"/>
            <a:ext cx="19812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400" b="1" dirty="0">
                <a:solidFill>
                  <a:schemeClr val="tx1"/>
                </a:solidFill>
              </a:rPr>
              <a:t>  </a:t>
            </a:r>
            <a:r>
              <a:rPr lang="en-US" sz="1400" b="1" dirty="0" err="1">
                <a:solidFill>
                  <a:schemeClr val="tx1"/>
                </a:solidFill>
              </a:rPr>
              <a:t>Mikrokode</a:t>
            </a:r>
            <a:endParaRPr lang="en-US" sz="1400" b="1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US" sz="1400" b="1" dirty="0">
                <a:solidFill>
                  <a:schemeClr val="tx1"/>
                </a:solidFill>
              </a:rPr>
              <a:t>  </a:t>
            </a:r>
            <a:r>
              <a:rPr lang="en-US" sz="1400" b="1" dirty="0" err="1">
                <a:solidFill>
                  <a:schemeClr val="tx1"/>
                </a:solidFill>
              </a:rPr>
              <a:t>Virtuel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hukkomelse</a:t>
            </a:r>
            <a:r>
              <a:rPr lang="en-US" sz="1400" b="1" dirty="0">
                <a:solidFill>
                  <a:schemeClr val="tx1"/>
                </a:solidFill>
              </a:rPr>
              <a:t>/</a:t>
            </a:r>
          </a:p>
          <a:p>
            <a:pPr algn="r">
              <a:defRPr/>
            </a:pPr>
            <a:r>
              <a:rPr lang="en-US" sz="1400" b="1" dirty="0">
                <a:solidFill>
                  <a:schemeClr val="tx1"/>
                </a:solidFill>
              </a:rPr>
              <a:t>TLB</a:t>
            </a:r>
          </a:p>
          <a:p>
            <a:pPr algn="r"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US" sz="1400" b="1" dirty="0">
                <a:solidFill>
                  <a:schemeClr val="tx1"/>
                </a:solidFill>
              </a:rPr>
              <a:t>  L1, L2,… cache</a:t>
            </a:r>
          </a:p>
          <a:p>
            <a:pPr algn="r"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US" sz="1400" b="1" dirty="0">
                <a:solidFill>
                  <a:schemeClr val="tx1"/>
                </a:solidFill>
              </a:rPr>
              <a:t>  Branch Prediction</a:t>
            </a:r>
          </a:p>
          <a:p>
            <a:pPr algn="r"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US" sz="1400" b="1" dirty="0">
                <a:solidFill>
                  <a:schemeClr val="tx1"/>
                </a:solidFill>
              </a:rPr>
              <a:t> Pipelining</a:t>
            </a:r>
          </a:p>
          <a:p>
            <a:pPr algn="r">
              <a:defRPr/>
            </a:pPr>
            <a:r>
              <a:rPr lang="da-DK" sz="1400" b="1" dirty="0">
                <a:solidFill>
                  <a:schemeClr val="tx1"/>
                </a:solidFill>
              </a:rPr>
              <a:t>...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4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05200"/>
            <a:ext cx="2286000" cy="2936875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25"/>
          <p:cNvGrpSpPr>
            <a:grpSpLocks/>
          </p:cNvGrpSpPr>
          <p:nvPr/>
        </p:nvGrpSpPr>
        <p:grpSpPr bwMode="auto">
          <a:xfrm>
            <a:off x="5867400" y="3962400"/>
            <a:ext cx="3048000" cy="2057400"/>
            <a:chOff x="3886200" y="1295400"/>
            <a:chExt cx="3048000" cy="2057400"/>
          </a:xfrm>
        </p:grpSpPr>
        <p:grpSp>
          <p:nvGrpSpPr>
            <p:cNvPr id="17427" name="Group 19"/>
            <p:cNvGrpSpPr>
              <a:grpSpLocks/>
            </p:cNvGrpSpPr>
            <p:nvPr/>
          </p:nvGrpSpPr>
          <p:grpSpPr bwMode="auto">
            <a:xfrm>
              <a:off x="5029200" y="1371600"/>
              <a:ext cx="1828800" cy="1905000"/>
              <a:chOff x="4038600" y="2895600"/>
              <a:chExt cx="1828800" cy="1905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038600" y="2895600"/>
                <a:ext cx="1828800" cy="1905000"/>
              </a:xfrm>
              <a:prstGeom prst="rect">
                <a:avLst/>
              </a:prstGeom>
              <a:solidFill>
                <a:srgbClr val="FFFF66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(Java) </a:t>
                </a:r>
                <a:r>
                  <a:rPr lang="en-US" sz="1400" b="1" dirty="0" err="1">
                    <a:solidFill>
                      <a:schemeClr val="tx1"/>
                    </a:solidFill>
                  </a:rPr>
                  <a:t>Bytekode</a:t>
                </a:r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+ </a:t>
                </a:r>
                <a:r>
                  <a:rPr lang="en-US" sz="1400" b="1" dirty="0" err="1">
                    <a:solidFill>
                      <a:schemeClr val="tx1"/>
                    </a:solidFill>
                  </a:rPr>
                  <a:t>Virtuel</a:t>
                </a:r>
                <a:r>
                  <a:rPr lang="en-US" sz="1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1400" b="1" dirty="0" err="1">
                    <a:solidFill>
                      <a:schemeClr val="tx1"/>
                    </a:solidFill>
                  </a:rPr>
                  <a:t>maskine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7432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1000" y="3324664"/>
                <a:ext cx="1524000" cy="1143000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4419600" y="1371600"/>
              <a:ext cx="457200" cy="1905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Assembler</a:t>
              </a:r>
              <a:endParaRPr lang="da-DK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86200" y="1447800"/>
              <a:ext cx="492443" cy="1676400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algn="ctr">
                <a:defRPr/>
              </a:pPr>
              <a:r>
                <a:rPr lang="da-DK" sz="2000" dirty="0">
                  <a:cs typeface="+mn-cs"/>
                </a:rPr>
                <a:t>Maskinkode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43400" y="1295400"/>
              <a:ext cx="2590800" cy="2057400"/>
            </a:xfrm>
            <a:prstGeom prst="rect">
              <a:avLst/>
            </a:prstGeom>
            <a:noFill/>
            <a:ln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</p:grpSp>
      <p:sp>
        <p:nvSpPr>
          <p:cNvPr id="25" name="Down Arrow 24"/>
          <p:cNvSpPr/>
          <p:nvPr/>
        </p:nvSpPr>
        <p:spPr>
          <a:xfrm rot="5400000" flipV="1">
            <a:off x="2400300" y="1790700"/>
            <a:ext cx="304800" cy="3810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27" name="Down Arrow 26"/>
          <p:cNvSpPr/>
          <p:nvPr/>
        </p:nvSpPr>
        <p:spPr>
          <a:xfrm rot="5400000" flipV="1">
            <a:off x="5753100" y="1790700"/>
            <a:ext cx="304800" cy="3810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7424" name="TextBox 29"/>
          <p:cNvSpPr txBox="1">
            <a:spLocks noChangeArrowheads="1"/>
          </p:cNvSpPr>
          <p:nvPr/>
        </p:nvSpPr>
        <p:spPr bwMode="auto">
          <a:xfrm>
            <a:off x="8001000" y="31353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/>
              <a:t>Compiler</a:t>
            </a:r>
          </a:p>
        </p:txBody>
      </p:sp>
      <p:sp>
        <p:nvSpPr>
          <p:cNvPr id="31" name="Down Arrow 30"/>
          <p:cNvSpPr/>
          <p:nvPr/>
        </p:nvSpPr>
        <p:spPr>
          <a:xfrm rot="16200000" flipV="1">
            <a:off x="4914900" y="4686300"/>
            <a:ext cx="533400" cy="7620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7426" name="TextBox 31"/>
          <p:cNvSpPr txBox="1">
            <a:spLocks noChangeArrowheads="1"/>
          </p:cNvSpPr>
          <p:nvPr/>
        </p:nvSpPr>
        <p:spPr bwMode="auto">
          <a:xfrm>
            <a:off x="4648200" y="5257800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a-DK"/>
              <a:t>Program-</a:t>
            </a:r>
          </a:p>
          <a:p>
            <a:pPr algn="ctr" eaLnBrk="1" hangingPunct="1"/>
            <a:r>
              <a:rPr lang="da-DK"/>
              <a:t>udførsel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5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Maskiner har forskellig hastighed...</a:t>
            </a:r>
            <a:endParaRPr lang="en-US" sz="4000" b="1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9600" y="2514600"/>
            <a:ext cx="4267200" cy="1828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a-DK" sz="2800" smtClean="0"/>
              <a:t>Tid for at sortere linierne i en 65 MB web log på forskellige maskiner på Institut for Datalogi</a:t>
            </a:r>
            <a:endParaRPr lang="en-US" sz="2800" smtClean="0"/>
          </a:p>
        </p:txBody>
      </p:sp>
      <p:graphicFrame>
        <p:nvGraphicFramePr>
          <p:cNvPr id="9245" name="Group 29"/>
          <p:cNvGraphicFramePr>
            <a:graphicFrameLocks noGrp="1"/>
          </p:cNvGraphicFramePr>
          <p:nvPr>
            <p:ph sz="half" idx="2"/>
          </p:nvPr>
        </p:nvGraphicFramePr>
        <p:xfrm>
          <a:off x="685800" y="1905000"/>
          <a:ext cx="3352800" cy="3001963"/>
        </p:xfrm>
        <a:graphic>
          <a:graphicData uri="http://schemas.openxmlformats.org/drawingml/2006/table">
            <a:tbl>
              <a:tblPr/>
              <a:tblGrid>
                <a:gridCol w="1676400"/>
                <a:gridCol w="1676400"/>
              </a:tblGrid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Maskine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Tid (sek)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camel19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molotov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harald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26.2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gorm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0" y="54864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da-DK" sz="2800" b="1">
                <a:solidFill>
                  <a:schemeClr val="accent2"/>
                </a:solidFill>
              </a:rPr>
              <a:t>Idé: </a:t>
            </a:r>
          </a:p>
          <a:p>
            <a:pPr algn="ctr">
              <a:spcBef>
                <a:spcPct val="20000"/>
              </a:spcBef>
            </a:pPr>
            <a:r>
              <a:rPr lang="da-DK" sz="2800" b="1">
                <a:solidFill>
                  <a:schemeClr val="accent2"/>
                </a:solidFill>
              </a:rPr>
              <a:t>Argumenter om algoritmer uafhængig af maskine</a:t>
            </a:r>
            <a:endParaRPr lang="en-US" sz="2800" b="1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Design af Algoritmer</a:t>
            </a:r>
            <a:endParaRPr lang="en-US" b="1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57200" y="1600200"/>
            <a:ext cx="9906000" cy="5257800"/>
          </a:xfrm>
        </p:spPr>
        <p:txBody>
          <a:bodyPr/>
          <a:lstStyle/>
          <a:p>
            <a:pPr marL="609600" indent="-101600" eaLnBrk="1" hangingPunct="1">
              <a:buFontTx/>
              <a:buNone/>
              <a:tabLst>
                <a:tab pos="914400" algn="l"/>
              </a:tabLst>
            </a:pPr>
            <a:r>
              <a:rPr lang="da-DK" b="1" smtClean="0">
                <a:solidFill>
                  <a:schemeClr val="accent2"/>
                </a:solidFill>
              </a:rPr>
              <a:t>Korrekt algoritme</a:t>
            </a:r>
            <a:r>
              <a:rPr lang="da-DK" b="1" smtClean="0"/>
              <a:t> </a:t>
            </a:r>
          </a:p>
          <a:p>
            <a:pPr marL="1257300" lvl="1" indent="-533400" eaLnBrk="1" hangingPunct="1">
              <a:buClr>
                <a:schemeClr val="accent2"/>
              </a:buClr>
              <a:buFont typeface="Wingdings" pitchFamily="2" charset="2"/>
              <a:buChar char="§"/>
              <a:tabLst>
                <a:tab pos="914400" algn="l"/>
              </a:tabLst>
            </a:pPr>
            <a:r>
              <a:rPr lang="da-DK" smtClean="0"/>
              <a:t>algoritmen </a:t>
            </a:r>
            <a:r>
              <a:rPr lang="da-DK" b="1" smtClean="0">
                <a:solidFill>
                  <a:schemeClr val="accent2"/>
                </a:solidFill>
              </a:rPr>
              <a:t>standser</a:t>
            </a:r>
            <a:r>
              <a:rPr lang="da-DK" smtClean="0"/>
              <a:t> på alle input</a:t>
            </a:r>
          </a:p>
          <a:p>
            <a:pPr marL="1257300" lvl="1" indent="-533400" eaLnBrk="1" hangingPunct="1">
              <a:buClr>
                <a:schemeClr val="accent2"/>
              </a:buClr>
              <a:buFont typeface="Wingdings" pitchFamily="2" charset="2"/>
              <a:buChar char="§"/>
              <a:tabLst>
                <a:tab pos="914400" algn="l"/>
              </a:tabLst>
            </a:pPr>
            <a:r>
              <a:rPr lang="da-DK" smtClean="0"/>
              <a:t>output er det </a:t>
            </a:r>
            <a:r>
              <a:rPr lang="da-DK" b="1" smtClean="0">
                <a:solidFill>
                  <a:schemeClr val="accent2"/>
                </a:solidFill>
              </a:rPr>
              <a:t>rigtige</a:t>
            </a:r>
            <a:r>
              <a:rPr lang="da-DK" smtClean="0"/>
              <a:t> på alle input</a:t>
            </a:r>
          </a:p>
          <a:p>
            <a:pPr marL="609600" indent="-101600" eaLnBrk="1" hangingPunct="1">
              <a:buFontTx/>
              <a:buNone/>
              <a:tabLst>
                <a:tab pos="914400" algn="l"/>
              </a:tabLst>
            </a:pPr>
            <a:endParaRPr lang="da-DK" sz="1200" b="1" smtClean="0"/>
          </a:p>
          <a:p>
            <a:pPr marL="609600" indent="-101600" eaLnBrk="1" hangingPunct="1">
              <a:buFontTx/>
              <a:buNone/>
              <a:tabLst>
                <a:tab pos="914400" algn="l"/>
              </a:tabLst>
            </a:pPr>
            <a:r>
              <a:rPr lang="da-DK" b="1" smtClean="0">
                <a:solidFill>
                  <a:schemeClr val="accent2"/>
                </a:solidFill>
              </a:rPr>
              <a:t>Effektivitet</a:t>
            </a:r>
            <a:endParaRPr lang="da-DK" b="1" smtClean="0"/>
          </a:p>
          <a:p>
            <a:pPr marL="1257300" lvl="1" indent="-533400" eaLnBrk="1" hangingPunct="1">
              <a:buClr>
                <a:schemeClr val="accent2"/>
              </a:buClr>
              <a:buFont typeface="Wingdings" pitchFamily="2" charset="2"/>
              <a:buChar char="§"/>
              <a:tabLst>
                <a:tab pos="914400" algn="l"/>
              </a:tabLst>
            </a:pPr>
            <a:r>
              <a:rPr lang="da-DK" smtClean="0"/>
              <a:t>Optimer algoritmerne mod at bruge </a:t>
            </a:r>
            <a:r>
              <a:rPr lang="da-DK" b="1" smtClean="0">
                <a:solidFill>
                  <a:schemeClr val="accent2"/>
                </a:solidFill>
              </a:rPr>
              <a:t>minimal</a:t>
            </a:r>
            <a:r>
              <a:rPr lang="da-DK" smtClean="0"/>
              <a:t> tid,  plads, additioner,... eller </a:t>
            </a:r>
            <a:r>
              <a:rPr lang="da-DK" b="1" smtClean="0">
                <a:solidFill>
                  <a:schemeClr val="accent2"/>
                </a:solidFill>
              </a:rPr>
              <a:t>maximal</a:t>
            </a:r>
            <a:r>
              <a:rPr lang="da-DK" smtClean="0"/>
              <a:t> parallellisme...</a:t>
            </a:r>
          </a:p>
          <a:p>
            <a:pPr marL="1257300" lvl="1" indent="-533400" eaLnBrk="1" hangingPunct="1">
              <a:buClr>
                <a:schemeClr val="accent2"/>
              </a:buClr>
              <a:buFont typeface="Wingdings" pitchFamily="2" charset="2"/>
              <a:buChar char="§"/>
              <a:tabLst>
                <a:tab pos="914400" algn="l"/>
              </a:tabLst>
            </a:pPr>
            <a:r>
              <a:rPr lang="da-DK" smtClean="0"/>
              <a:t>~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</a:t>
            </a:r>
            <a:r>
              <a:rPr lang="da-DK" smtClean="0"/>
              <a:t> er bedre end ~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3</a:t>
            </a:r>
            <a:r>
              <a:rPr lang="da-DK" smtClean="0"/>
              <a:t> :</a:t>
            </a:r>
            <a:r>
              <a:rPr lang="da-DK" baseline="30000" smtClean="0"/>
              <a:t> </a:t>
            </a:r>
            <a:r>
              <a:rPr lang="da-DK" b="1" smtClean="0">
                <a:solidFill>
                  <a:schemeClr val="accent2"/>
                </a:solidFill>
              </a:rPr>
              <a:t>assymptotisk tid</a:t>
            </a:r>
            <a:endParaRPr lang="da-DK" baseline="30000" smtClean="0"/>
          </a:p>
          <a:p>
            <a:pPr marL="1257300" lvl="1" indent="-533400" eaLnBrk="1" hangingPunct="1">
              <a:buClr>
                <a:schemeClr val="accent2"/>
              </a:buClr>
              <a:buFont typeface="Wingdings" pitchFamily="2" charset="2"/>
              <a:buChar char="§"/>
              <a:tabLst>
                <a:tab pos="914400" algn="l"/>
              </a:tabLst>
            </a:pPr>
            <a:r>
              <a:rPr lang="da-DK" smtClean="0"/>
              <a:t>Mindre vigtigt : </a:t>
            </a:r>
            <a:r>
              <a:rPr lang="da-DK" b="1" smtClean="0">
                <a:solidFill>
                  <a:srgbClr val="FF0000"/>
                </a:solidFill>
              </a:rPr>
              <a:t>konstanterne</a:t>
            </a:r>
            <a:r>
              <a:rPr lang="da-DK" smtClean="0"/>
              <a:t> </a:t>
            </a:r>
          </a:p>
          <a:p>
            <a:pPr marL="1257300" lvl="1" indent="-533400" eaLnBrk="1" hangingPunct="1">
              <a:buClr>
                <a:schemeClr val="accent2"/>
              </a:buClr>
              <a:buFont typeface="Wingdings" pitchFamily="2" charset="2"/>
              <a:buChar char="§"/>
              <a:tabLst>
                <a:tab pos="914400" algn="l"/>
              </a:tabLst>
            </a:pPr>
            <a:r>
              <a:rPr lang="da-DK" smtClean="0"/>
              <a:t>Resouceforbrug:</a:t>
            </a:r>
            <a:r>
              <a:rPr lang="da-DK" b="1" smtClean="0">
                <a:solidFill>
                  <a:schemeClr val="accent2"/>
                </a:solidFill>
              </a:rPr>
              <a:t> Worst-case</a:t>
            </a:r>
            <a:r>
              <a:rPr lang="da-DK" smtClean="0"/>
              <a:t> eller </a:t>
            </a:r>
            <a:r>
              <a:rPr lang="da-DK" b="1" smtClean="0">
                <a:solidFill>
                  <a:schemeClr val="accent2"/>
                </a:solidFill>
              </a:rPr>
              <a:t>gennemsnitlig</a:t>
            </a:r>
            <a:r>
              <a:rPr lang="da-DK" smtClean="0"/>
              <a:t>?</a:t>
            </a:r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RAM Modellen</a:t>
            </a:r>
            <a:br>
              <a:rPr lang="da-DK" sz="4000" b="1" smtClean="0"/>
            </a:br>
            <a:r>
              <a:rPr lang="da-DK" sz="3200" b="1" smtClean="0"/>
              <a:t>(Random Access Machine)</a:t>
            </a:r>
            <a:endParaRPr lang="en-US" sz="3200" b="1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0"/>
            <a:ext cx="8305800" cy="30480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Beregninger sker i CPU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Data gemmes i hukommelsen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Basale operationer tager </a:t>
            </a:r>
            <a:r>
              <a:rPr lang="da-DK" b="1" smtClean="0">
                <a:solidFill>
                  <a:schemeClr val="accent2"/>
                </a:solidFill>
              </a:rPr>
              <a:t>1 tidsenhed</a:t>
            </a:r>
            <a:r>
              <a:rPr lang="da-DK" smtClean="0"/>
              <a:t>: </a:t>
            </a:r>
          </a:p>
          <a:p>
            <a:pPr eaLnBrk="1" hangingPunct="1">
              <a:buFontTx/>
              <a:buNone/>
            </a:pPr>
            <a:r>
              <a:rPr lang="da-DK" smtClean="0"/>
              <a:t>	  +, -, *, AND, OR, XOR, </a:t>
            </a:r>
            <a:r>
              <a:rPr lang="da-DK" b="1" smtClean="0">
                <a:solidFill>
                  <a:schemeClr val="accent2"/>
                </a:solidFill>
              </a:rPr>
              <a:t>get(i)</a:t>
            </a:r>
            <a:r>
              <a:rPr lang="da-DK" smtClean="0"/>
              <a:t>, </a:t>
            </a:r>
            <a:r>
              <a:rPr lang="da-DK" b="1" smtClean="0">
                <a:solidFill>
                  <a:schemeClr val="accent2"/>
                </a:solidFill>
              </a:rPr>
              <a:t>set(i,v)</a:t>
            </a:r>
            <a:r>
              <a:rPr lang="da-DK" smtClean="0"/>
              <a:t>, ...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Et maskinord indeholder </a:t>
            </a:r>
            <a:r>
              <a:rPr lang="da-DK" b="1" i="1" smtClean="0">
                <a:solidFill>
                  <a:schemeClr val="accent2"/>
                </a:solidFill>
                <a:latin typeface="Times" pitchFamily="18" charset="0"/>
              </a:rPr>
              <a:t>c</a:t>
            </a:r>
            <a:r>
              <a:rPr lang="en-US" b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·</a:t>
            </a:r>
            <a:r>
              <a:rPr lang="da-DK" b="1" smtClean="0">
                <a:solidFill>
                  <a:schemeClr val="accent2"/>
                </a:solidFill>
                <a:latin typeface="Times" pitchFamily="18" charset="0"/>
              </a:rPr>
              <a:t>log </a:t>
            </a:r>
            <a:r>
              <a:rPr lang="da-DK" b="1" i="1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b="1" smtClean="0">
                <a:solidFill>
                  <a:schemeClr val="accent2"/>
                </a:solidFill>
              </a:rPr>
              <a:t> bits</a:t>
            </a:r>
            <a:r>
              <a:rPr lang="da-DK" smtClean="0"/>
              <a:t> </a:t>
            </a:r>
            <a:endParaRPr lang="en-US" smtClean="0"/>
          </a:p>
        </p:txBody>
      </p:sp>
      <p:pic>
        <p:nvPicPr>
          <p:cNvPr id="20484" name="Picture 5" descr="rammod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55713"/>
            <a:ext cx="3124200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304800" y="2286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000" b="1">
                <a:solidFill>
                  <a:schemeClr val="tx2"/>
                </a:solidFill>
              </a:rPr>
              <a:t>Eksempel: Insertion-Sort</a:t>
            </a:r>
            <a:endParaRPr lang="en-US" sz="3200" b="1">
              <a:solidFill>
                <a:schemeClr val="tx2"/>
              </a:solidFill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5" t="26341" r="1222" b="11571"/>
          <a:stretch>
            <a:fillRect/>
          </a:stretch>
        </p:blipFill>
        <p:spPr bwMode="auto">
          <a:xfrm>
            <a:off x="457200" y="1676400"/>
            <a:ext cx="83058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2916238" y="549275"/>
            <a:ext cx="5759450" cy="57594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" name="Group 165"/>
          <p:cNvGrpSpPr/>
          <p:nvPr/>
        </p:nvGrpSpPr>
        <p:grpSpPr>
          <a:xfrm>
            <a:off x="2915816" y="548680"/>
            <a:ext cx="5760640" cy="5760640"/>
            <a:chOff x="2987824" y="548680"/>
            <a:chExt cx="5760640" cy="5760640"/>
          </a:xfrm>
          <a:solidFill>
            <a:schemeClr val="accent1"/>
          </a:solidFill>
        </p:grpSpPr>
        <p:sp>
          <p:nvSpPr>
            <p:cNvPr id="12" name="Rectangle 11"/>
            <p:cNvSpPr/>
            <p:nvPr/>
          </p:nvSpPr>
          <p:spPr>
            <a:xfrm flipV="1">
              <a:off x="298782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334786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334786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370790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406794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flipV="1">
              <a:off x="406794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flipV="1">
              <a:off x="370790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370790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V="1">
              <a:off x="406794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flipV="1">
              <a:off x="406794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flipV="1">
              <a:off x="442798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flipV="1">
              <a:off x="478802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flipV="1">
              <a:off x="478802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flipV="1">
              <a:off x="514806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flipV="1">
              <a:off x="550810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flipV="1">
              <a:off x="550810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flipV="1">
              <a:off x="514806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flipV="1">
              <a:off x="514806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flipV="1">
              <a:off x="550810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flipV="1">
              <a:off x="550810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flipV="1">
              <a:off x="442798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flipV="1">
              <a:off x="442798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flipV="1">
              <a:off x="442798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flipV="1">
              <a:off x="442798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flipV="1">
              <a:off x="478802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flipV="1">
              <a:off x="478802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flipV="1">
              <a:off x="478802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flipV="1">
              <a:off x="478802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flipV="1">
              <a:off x="514806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514806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flipV="1">
              <a:off x="514806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flipV="1">
              <a:off x="514806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flipV="1">
              <a:off x="550810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flipV="1">
              <a:off x="550810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 flipV="1">
              <a:off x="550810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flipV="1">
              <a:off x="550810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flipV="1">
              <a:off x="586814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 flipV="1">
              <a:off x="622818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flipV="1">
              <a:off x="6228184" y="27089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 flipV="1">
              <a:off x="6588224" y="23488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 flipV="1">
              <a:off x="6948264" y="23488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 flipV="1">
              <a:off x="6948264" y="19888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 flipV="1">
              <a:off x="658822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 flipV="1">
              <a:off x="6588224" y="27089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 flipV="1">
              <a:off x="694826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 flipV="1">
              <a:off x="6948264" y="27089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 flipV="1">
              <a:off x="7308304" y="16288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 flipV="1">
              <a:off x="7668344" y="16288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 flipV="1">
              <a:off x="7668344" y="12687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 flipV="1">
              <a:off x="8028384" y="9087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 flipV="1">
              <a:off x="8388424" y="9087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 flipV="1">
              <a:off x="8388424" y="5486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 flipV="1">
              <a:off x="8028384" y="16288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 flipV="1">
              <a:off x="8028384" y="12687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 flipV="1">
              <a:off x="8388424" y="16288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 flipV="1">
              <a:off x="8388424" y="12687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 flipV="1">
              <a:off x="7308304" y="23488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 flipV="1">
              <a:off x="7308304" y="19888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 flipV="1">
              <a:off x="730830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 flipV="1">
              <a:off x="7308304" y="27089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 flipV="1">
              <a:off x="7668344" y="23488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 flipV="1">
              <a:off x="7668344" y="19888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 flipV="1">
              <a:off x="766834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 flipV="1">
              <a:off x="7668344" y="27089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 flipV="1">
              <a:off x="8028384" y="23488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 flipV="1">
              <a:off x="8028384" y="19888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 flipV="1">
              <a:off x="802838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 flipV="1">
              <a:off x="8028384" y="27089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 flipV="1">
              <a:off x="8388424" y="23488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 flipV="1">
              <a:off x="8388424" y="19888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 flipV="1">
              <a:off x="838842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 flipV="1">
              <a:off x="8388424" y="27089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 flipV="1">
              <a:off x="586814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 flipV="1">
              <a:off x="586814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 flipV="1">
              <a:off x="586814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 flipV="1">
              <a:off x="586814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 flipV="1">
              <a:off x="586814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 flipV="1">
              <a:off x="586814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 flipV="1">
              <a:off x="586814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 flipV="1">
              <a:off x="586814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 flipV="1">
              <a:off x="622818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 flipV="1">
              <a:off x="622818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 flipV="1">
              <a:off x="622818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 flipV="1">
              <a:off x="622818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flipV="1">
              <a:off x="622818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 flipV="1">
              <a:off x="622818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 flipV="1">
              <a:off x="622818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 flipV="1">
              <a:off x="622818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 flipV="1">
              <a:off x="658822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 flipV="1">
              <a:off x="658822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 flipV="1">
              <a:off x="658822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 flipV="1">
              <a:off x="658822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 flipV="1">
              <a:off x="658822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 flipV="1">
              <a:off x="658822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 flipV="1">
              <a:off x="658822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 flipV="1">
              <a:off x="658822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 flipV="1">
              <a:off x="694826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 flipV="1">
              <a:off x="694826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 flipV="1">
              <a:off x="694826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 flipV="1">
              <a:off x="694826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 flipV="1">
              <a:off x="694826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 flipV="1">
              <a:off x="694826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 flipV="1">
              <a:off x="694826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 flipV="1">
              <a:off x="694826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 flipV="1">
              <a:off x="730830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 flipV="1">
              <a:off x="730830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 flipV="1">
              <a:off x="730830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 flipV="1">
              <a:off x="730830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 flipV="1">
              <a:off x="730830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 flipV="1">
              <a:off x="730830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 flipV="1">
              <a:off x="730830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 flipV="1">
              <a:off x="730830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 flipV="1">
              <a:off x="766834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 flipV="1">
              <a:off x="766834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 flipV="1">
              <a:off x="766834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 flipV="1">
              <a:off x="766834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 flipV="1">
              <a:off x="766834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 flipV="1">
              <a:off x="766834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 flipV="1">
              <a:off x="766834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 flipV="1">
              <a:off x="766834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 flipV="1">
              <a:off x="802838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 flipV="1">
              <a:off x="802838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 flipV="1">
              <a:off x="802838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 flipV="1">
              <a:off x="802838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 flipV="1">
              <a:off x="802838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 flipV="1">
              <a:off x="802838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 flipV="1">
              <a:off x="802838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 flipV="1">
              <a:off x="802838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 flipV="1">
              <a:off x="838842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 flipV="1">
              <a:off x="838842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 flipV="1">
              <a:off x="838842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 flipV="1">
              <a:off x="838842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 flipV="1">
              <a:off x="838842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 flipV="1">
              <a:off x="838842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 flipV="1">
              <a:off x="838842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 flipV="1">
              <a:off x="838842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166"/>
          <p:cNvGrpSpPr>
            <a:grpSpLocks/>
          </p:cNvGrpSpPr>
          <p:nvPr/>
        </p:nvGrpSpPr>
        <p:grpSpPr bwMode="auto">
          <a:xfrm>
            <a:off x="2916238" y="549275"/>
            <a:ext cx="6119812" cy="6129338"/>
            <a:chOff x="2915816" y="548680"/>
            <a:chExt cx="6120680" cy="6129972"/>
          </a:xfrm>
        </p:grpSpPr>
        <p:sp>
          <p:nvSpPr>
            <p:cNvPr id="22553" name="TextBox 147"/>
            <p:cNvSpPr txBox="1">
              <a:spLocks noChangeArrowheads="1"/>
            </p:cNvSpPr>
            <p:nvPr/>
          </p:nvSpPr>
          <p:spPr bwMode="auto">
            <a:xfrm>
              <a:off x="2915816" y="630932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/>
                <a:t>1</a:t>
              </a:r>
              <a:endParaRPr lang="en-US" b="1"/>
            </a:p>
          </p:txBody>
        </p:sp>
        <p:sp>
          <p:nvSpPr>
            <p:cNvPr id="22554" name="TextBox 148"/>
            <p:cNvSpPr txBox="1">
              <a:spLocks noChangeArrowheads="1"/>
            </p:cNvSpPr>
            <p:nvPr/>
          </p:nvSpPr>
          <p:spPr bwMode="auto">
            <a:xfrm>
              <a:off x="3275856" y="630932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/>
                <a:t>2</a:t>
              </a:r>
              <a:endParaRPr lang="en-US" b="1"/>
            </a:p>
          </p:txBody>
        </p:sp>
        <p:sp>
          <p:nvSpPr>
            <p:cNvPr id="22555" name="TextBox 149"/>
            <p:cNvSpPr txBox="1">
              <a:spLocks noChangeArrowheads="1"/>
            </p:cNvSpPr>
            <p:nvPr/>
          </p:nvSpPr>
          <p:spPr bwMode="auto">
            <a:xfrm>
              <a:off x="3635896" y="630932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/>
                <a:t>3</a:t>
              </a:r>
              <a:endParaRPr lang="en-US" b="1"/>
            </a:p>
          </p:txBody>
        </p:sp>
        <p:sp>
          <p:nvSpPr>
            <p:cNvPr id="22556" name="TextBox 150"/>
            <p:cNvSpPr txBox="1">
              <a:spLocks noChangeArrowheads="1"/>
            </p:cNvSpPr>
            <p:nvPr/>
          </p:nvSpPr>
          <p:spPr bwMode="auto">
            <a:xfrm>
              <a:off x="3995936" y="630932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/>
                <a:t>4</a:t>
              </a:r>
              <a:endParaRPr lang="en-US" b="1"/>
            </a:p>
          </p:txBody>
        </p:sp>
        <p:sp>
          <p:nvSpPr>
            <p:cNvPr id="22557" name="TextBox 151"/>
            <p:cNvSpPr txBox="1">
              <a:spLocks noChangeArrowheads="1"/>
            </p:cNvSpPr>
            <p:nvPr/>
          </p:nvSpPr>
          <p:spPr bwMode="auto">
            <a:xfrm>
              <a:off x="4355976" y="6309320"/>
              <a:ext cx="39604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/>
                <a:t>∙∙∙</a:t>
              </a:r>
            </a:p>
          </p:txBody>
        </p:sp>
        <p:sp>
          <p:nvSpPr>
            <p:cNvPr id="22558" name="TextBox 154"/>
            <p:cNvSpPr txBox="1">
              <a:spLocks noChangeArrowheads="1"/>
            </p:cNvSpPr>
            <p:nvPr/>
          </p:nvSpPr>
          <p:spPr bwMode="auto">
            <a:xfrm>
              <a:off x="8316416" y="630932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 i="1"/>
                <a:t>n</a:t>
              </a:r>
              <a:endParaRPr lang="en-US" b="1" i="1"/>
            </a:p>
          </p:txBody>
        </p:sp>
        <p:sp>
          <p:nvSpPr>
            <p:cNvPr id="22559" name="TextBox 156"/>
            <p:cNvSpPr txBox="1">
              <a:spLocks noChangeArrowheads="1"/>
            </p:cNvSpPr>
            <p:nvPr/>
          </p:nvSpPr>
          <p:spPr bwMode="auto">
            <a:xfrm>
              <a:off x="8676456" y="594928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/>
                <a:t>1</a:t>
              </a:r>
              <a:endParaRPr lang="en-US" b="1"/>
            </a:p>
          </p:txBody>
        </p:sp>
        <p:sp>
          <p:nvSpPr>
            <p:cNvPr id="22560" name="TextBox 157"/>
            <p:cNvSpPr txBox="1">
              <a:spLocks noChangeArrowheads="1"/>
            </p:cNvSpPr>
            <p:nvPr/>
          </p:nvSpPr>
          <p:spPr bwMode="auto">
            <a:xfrm>
              <a:off x="8676456" y="558924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/>
                <a:t>2</a:t>
              </a:r>
              <a:endParaRPr lang="en-US" b="1"/>
            </a:p>
          </p:txBody>
        </p:sp>
        <p:sp>
          <p:nvSpPr>
            <p:cNvPr id="22561" name="TextBox 158"/>
            <p:cNvSpPr txBox="1">
              <a:spLocks noChangeArrowheads="1"/>
            </p:cNvSpPr>
            <p:nvPr/>
          </p:nvSpPr>
          <p:spPr bwMode="auto">
            <a:xfrm>
              <a:off x="8676456" y="522920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/>
                <a:t>3</a:t>
              </a:r>
              <a:endParaRPr lang="en-US" b="1"/>
            </a:p>
          </p:txBody>
        </p:sp>
        <p:sp>
          <p:nvSpPr>
            <p:cNvPr id="22562" name="TextBox 159"/>
            <p:cNvSpPr txBox="1">
              <a:spLocks noChangeArrowheads="1"/>
            </p:cNvSpPr>
            <p:nvPr/>
          </p:nvSpPr>
          <p:spPr bwMode="auto">
            <a:xfrm>
              <a:off x="8676456" y="54868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 i="1"/>
                <a:t>n</a:t>
              </a:r>
              <a:endParaRPr lang="en-US" b="1" i="1"/>
            </a:p>
          </p:txBody>
        </p:sp>
      </p:grpSp>
      <p:sp>
        <p:nvSpPr>
          <p:cNvPr id="165" name="Content Placeholder 2"/>
          <p:cNvSpPr txBox="1">
            <a:spLocks/>
          </p:cNvSpPr>
          <p:nvPr/>
        </p:nvSpPr>
        <p:spPr>
          <a:xfrm>
            <a:off x="34925" y="2420938"/>
            <a:ext cx="2665413" cy="15128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da-DK" sz="2400" b="1" dirty="0">
                <a:sym typeface="Symbol"/>
              </a:rPr>
              <a:t>1 + 2 + ∙∙∙ + </a:t>
            </a:r>
            <a:r>
              <a:rPr lang="da-DK" sz="2400" b="1" i="1" dirty="0">
                <a:sym typeface="Symbol"/>
              </a:rPr>
              <a:t>n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da-DK" sz="2400" b="1" dirty="0">
                <a:latin typeface="+mn-lt"/>
                <a:cs typeface="+mn-cs"/>
              </a:rPr>
              <a:t>=</a:t>
            </a:r>
            <a:r>
              <a:rPr lang="da-DK" sz="2400" b="1" dirty="0">
                <a:solidFill>
                  <a:schemeClr val="accent1"/>
                </a:solidFill>
                <a:latin typeface="+mn-lt"/>
                <a:cs typeface="+mn-cs"/>
              </a:rPr>
              <a:t> </a:t>
            </a:r>
            <a:r>
              <a:rPr lang="da-DK" sz="2400" b="1" i="1" dirty="0">
                <a:solidFill>
                  <a:schemeClr val="accent1"/>
                </a:solidFill>
                <a:latin typeface="+mn-lt"/>
                <a:cs typeface="+mn-cs"/>
              </a:rPr>
              <a:t>n</a:t>
            </a:r>
            <a:r>
              <a:rPr lang="da-DK" sz="2400" b="1" baseline="30000" dirty="0">
                <a:solidFill>
                  <a:schemeClr val="accent1"/>
                </a:solidFill>
                <a:latin typeface="+mn-lt"/>
                <a:cs typeface="+mn-cs"/>
              </a:rPr>
              <a:t>2</a:t>
            </a:r>
            <a:r>
              <a:rPr lang="da-DK" sz="2400" b="1" dirty="0">
                <a:solidFill>
                  <a:schemeClr val="accent1"/>
                </a:solidFill>
                <a:latin typeface="+mn-lt"/>
                <a:cs typeface="+mn-cs"/>
              </a:rPr>
              <a:t>/2</a:t>
            </a:r>
            <a:r>
              <a:rPr lang="da-DK" sz="2400" b="1" dirty="0">
                <a:latin typeface="+mn-lt"/>
                <a:cs typeface="+mn-cs"/>
              </a:rPr>
              <a:t> + </a:t>
            </a:r>
            <a:r>
              <a:rPr lang="da-DK" sz="2400" b="1" i="1" dirty="0">
                <a:solidFill>
                  <a:srgbClr val="00B050"/>
                </a:solidFill>
                <a:latin typeface="+mn-lt"/>
                <a:cs typeface="+mn-cs"/>
              </a:rPr>
              <a:t>n</a:t>
            </a:r>
            <a:r>
              <a:rPr lang="da-DK" sz="2400" b="1" dirty="0">
                <a:solidFill>
                  <a:srgbClr val="00B050"/>
                </a:solidFill>
                <a:latin typeface="+mn-lt"/>
                <a:cs typeface="+mn-cs"/>
              </a:rPr>
              <a:t>/2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da-DK" sz="2400" b="1" dirty="0"/>
              <a:t>= </a:t>
            </a:r>
            <a:r>
              <a:rPr lang="da-DK" sz="2400" b="1" i="1" dirty="0"/>
              <a:t>n</a:t>
            </a:r>
            <a:r>
              <a:rPr lang="da-DK" sz="2400" b="1" dirty="0"/>
              <a:t>(</a:t>
            </a:r>
            <a:r>
              <a:rPr lang="da-DK" sz="2400" b="1" i="1" dirty="0" err="1"/>
              <a:t>n</a:t>
            </a:r>
            <a:r>
              <a:rPr lang="da-DK" sz="2400" b="1" i="1" dirty="0"/>
              <a:t> </a:t>
            </a:r>
            <a:r>
              <a:rPr lang="da-DK" sz="2400" b="1" dirty="0"/>
              <a:t>+ 1)/2</a:t>
            </a:r>
            <a:endParaRPr lang="da-DK" sz="2400" b="1" dirty="0">
              <a:latin typeface="+mn-lt"/>
              <a:cs typeface="+mn-cs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323850" y="2420938"/>
            <a:ext cx="2087563" cy="14398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186"/>
          <p:cNvGrpSpPr>
            <a:grpSpLocks/>
          </p:cNvGrpSpPr>
          <p:nvPr/>
        </p:nvGrpSpPr>
        <p:grpSpPr bwMode="auto">
          <a:xfrm>
            <a:off x="2916238" y="549275"/>
            <a:ext cx="5759450" cy="5759450"/>
            <a:chOff x="2915816" y="548680"/>
            <a:chExt cx="5760640" cy="5760640"/>
          </a:xfrm>
        </p:grpSpPr>
        <p:sp>
          <p:nvSpPr>
            <p:cNvPr id="170" name="Freeform 169"/>
            <p:cNvSpPr/>
            <p:nvPr/>
          </p:nvSpPr>
          <p:spPr>
            <a:xfrm>
              <a:off x="3995539" y="4869161"/>
              <a:ext cx="371552" cy="357261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3636690" y="5232773"/>
              <a:ext cx="369963" cy="357262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3276252" y="5591622"/>
              <a:ext cx="371552" cy="357262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2915816" y="5952059"/>
              <a:ext cx="371552" cy="357261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4344861" y="4508723"/>
              <a:ext cx="371552" cy="357262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4705298" y="4149874"/>
              <a:ext cx="371552" cy="355673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5064147" y="3789437"/>
              <a:ext cx="371552" cy="357261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5424584" y="3432176"/>
              <a:ext cx="371552" cy="357262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5785021" y="3068564"/>
              <a:ext cx="371552" cy="357261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6145458" y="2709714"/>
              <a:ext cx="371552" cy="355673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6504307" y="2349277"/>
              <a:ext cx="371552" cy="357262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6864744" y="1988841"/>
              <a:ext cx="371552" cy="357261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7225181" y="1628403"/>
              <a:ext cx="371552" cy="357262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7585618" y="1269554"/>
              <a:ext cx="371552" cy="355673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7944467" y="909117"/>
              <a:ext cx="371552" cy="357261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8304904" y="548680"/>
              <a:ext cx="371552" cy="357262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63" name="Straight Connector 162"/>
          <p:cNvCxnSpPr/>
          <p:nvPr/>
        </p:nvCxnSpPr>
        <p:spPr>
          <a:xfrm flipV="1">
            <a:off x="2916238" y="549275"/>
            <a:ext cx="5759450" cy="57594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True"/>
  <p:tag name="DELIMITERS" val="3.1"/>
  <p:tag name="POWERPOINTVERSION" val="14.0"/>
  <p:tag name="LUIDIAENABLED" val="False"/>
  <p:tag name="TASKPANEKEY" val="4c239717-67fc-48c3-8164-a0dc7e315783"/>
  <p:tag name="TPFULLVERSION" val="4.5.1.2243"/>
  <p:tag name="INCLUDESESSION" val="True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10889</TotalTime>
  <Words>1106</Words>
  <Application>Microsoft Office PowerPoint</Application>
  <PresentationFormat>On-screen Show (4:3)</PresentationFormat>
  <Paragraphs>316</Paragraphs>
  <Slides>25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PowerPoint Presentation</vt:lpstr>
      <vt:lpstr>Eksempler på en beregningsprocess…</vt:lpstr>
      <vt:lpstr>Hvad er udførselstiden  for en algoritme?</vt:lpstr>
      <vt:lpstr>Fra Idé til Programudførelse</vt:lpstr>
      <vt:lpstr>Maskiner har forskellig hastighed...</vt:lpstr>
      <vt:lpstr>Design af Algoritmer</vt:lpstr>
      <vt:lpstr>RAM Modellen (Random Access Machine)</vt:lpstr>
      <vt:lpstr>PowerPoint Presentation</vt:lpstr>
      <vt:lpstr>PowerPoint Presentation</vt:lpstr>
      <vt:lpstr>Insertion-Sort (C) </vt:lpstr>
      <vt:lpstr>PowerPoint Presentation</vt:lpstr>
      <vt:lpstr>Asymptotisk notation</vt:lpstr>
      <vt:lpstr>1089·x   vs   0.33·x2</vt:lpstr>
      <vt:lpstr>O</vt:lpstr>
      <vt:lpstr>O-notation</vt:lpstr>
      <vt:lpstr>PowerPoint Presentation</vt:lpstr>
      <vt:lpstr>PowerPoint Presentation</vt:lpstr>
      <vt:lpstr>PowerPoint Presentation</vt:lpstr>
      <vt:lpstr>Visuel test af n5 · 2n = O(3n) ?</vt:lpstr>
      <vt:lpstr>Bevis for n5 · 2n = O(3n)</vt:lpstr>
      <vt:lpstr>Ω -notation</vt:lpstr>
      <vt:lpstr>Θ-notation</vt:lpstr>
      <vt:lpstr>o-notation (lille o)</vt:lpstr>
      <vt:lpstr>ω-notation </vt:lpstr>
      <vt:lpstr>Algoritme Analyse</vt:lpstr>
    </vt:vector>
  </TitlesOfParts>
  <Company>University of Aarhus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111</cp:revision>
  <dcterms:created xsi:type="dcterms:W3CDTF">2007-02-01T13:58:12Z</dcterms:created>
  <dcterms:modified xsi:type="dcterms:W3CDTF">2014-02-03T08:27:30Z</dcterms:modified>
</cp:coreProperties>
</file>