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58" r:id="rId3"/>
    <p:sldId id="262" r:id="rId4"/>
    <p:sldId id="260" r:id="rId5"/>
    <p:sldId id="263" r:id="rId6"/>
    <p:sldId id="259" r:id="rId7"/>
    <p:sldId id="264" r:id="rId8"/>
    <p:sldId id="267" r:id="rId9"/>
    <p:sldId id="268" r:id="rId10"/>
  </p:sldIdLst>
  <p:sldSz cx="9144000" cy="6858000" type="screen4x3"/>
  <p:notesSz cx="7099300" cy="10234613"/>
  <p:custDataLst>
    <p:tags r:id="rId12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0" autoAdjust="0"/>
    <p:restoredTop sz="89167" autoAdjust="0"/>
  </p:normalViewPr>
  <p:slideViewPr>
    <p:cSldViewPr>
      <p:cViewPr varScale="1">
        <p:scale>
          <a:sx n="117" d="100"/>
          <a:sy n="117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64F153A9-D50D-462E-B0C3-94C7ED1A3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17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OS-Rank(T,x) = tæl antal elementer der er &lt;= knuden x</a:t>
            </a:r>
          </a:p>
          <a:p>
            <a:r>
              <a:rPr lang="da-DK" smtClean="0"/>
              <a:t>OS-Select(x,i) = Find det i’te mindste element i træet rodet i x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01F732-4483-4A19-9A58-E63CAC88ED07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Søgetræ over intervallernes venstre start punkt</a:t>
            </a:r>
          </a:p>
          <a:p>
            <a:r>
              <a:rPr lang="da-DK" smtClean="0"/>
              <a:t>Hver knude gemmer yderligere maximum slut interval for et interval i undertræet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EF993A-4BE0-4C04-ADE5-EFEC28A337BF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368E79-D35A-4D64-BF60-31A27A40115D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1BE37-3BE7-40B4-A359-5F3D16CD7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3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2E4AB-A68C-4F8A-B9ED-69B44625A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3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27D8-708A-4A2A-A6F7-91DFF089A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42719-16A9-4542-9720-64E38F542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D3BED-37E2-4A87-937D-99454C508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0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C7ED9-3635-4774-8A1C-7AD7B29CC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4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A5CB5-4200-4FA1-BD48-4454A2DCE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1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EEC4-8569-48AD-B8E6-C7E6F9242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2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184C0-8338-4774-ADD3-722A9E7E6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D8FC4-846C-417C-897D-838E50372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44144-2681-4A72-88FB-F3E9B0D57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3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04C9-0B61-4F4D-B718-D48950B99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E33E30A8-0BE1-4AEC-92D4-BB1CFCFBD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3622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1</a:t>
            </a:r>
          </a:p>
          <a:p>
            <a:pPr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da-DK" b="1" dirty="0"/>
              <a:t>Dynamisk Rang &amp; Interval Træer [CLRS, kapitel 14]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Gerth Stølting Brodal</a:t>
            </a:r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Rang</a:t>
            </a:r>
            <a:endParaRPr lang="en-US" b="1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25000" r="2499" b="34375"/>
          <a:stretch>
            <a:fillRect/>
          </a:stretch>
        </p:blipFill>
        <p:spPr bwMode="auto">
          <a:xfrm>
            <a:off x="0" y="1600200"/>
            <a:ext cx="91440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04800" y="4724400"/>
            <a:ext cx="9144000" cy="244316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da-DK" sz="2800"/>
              <a:t>Find det 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>
                <a:solidFill>
                  <a:schemeClr val="accent2"/>
                </a:solidFill>
              </a:rPr>
              <a:t>’te mindste</a:t>
            </a:r>
            <a:r>
              <a:rPr lang="da-DK" sz="2800"/>
              <a:t>, indsættelser, slettelser</a:t>
            </a:r>
          </a:p>
          <a:p>
            <a:pPr algn="l" eaLnBrk="1" hangingPunct="1">
              <a:buFontTx/>
              <a:buChar char="•"/>
            </a:pPr>
            <a:r>
              <a:rPr lang="da-DK" sz="2800"/>
              <a:t>Vedligehold i rød-sort søgetræ</a:t>
            </a:r>
          </a:p>
          <a:p>
            <a:pPr algn="l" eaLnBrk="1" hangingPunct="1">
              <a:buFontTx/>
              <a:buChar char="•"/>
            </a:pPr>
            <a:r>
              <a:rPr lang="da-DK" sz="2800"/>
              <a:t>Udvid hver knude med </a:t>
            </a:r>
            <a:r>
              <a:rPr lang="da-DK" sz="2800">
                <a:solidFill>
                  <a:schemeClr val="accent2"/>
                </a:solidFill>
              </a:rPr>
              <a:t>størrelse af undertræerne</a:t>
            </a:r>
          </a:p>
          <a:p>
            <a:pPr algn="l" eaLnBrk="1" hangingPunct="1">
              <a:buFontTx/>
              <a:buChar char="•"/>
            </a:pPr>
            <a:endParaRPr 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Rang</a:t>
            </a:r>
            <a:endParaRPr lang="en-US" b="1" smtClean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0208" r="3751" b="33333"/>
          <a:stretch>
            <a:fillRect/>
          </a:stretch>
        </p:blipFill>
        <p:spPr bwMode="auto">
          <a:xfrm rot="60000">
            <a:off x="0" y="19050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52400" y="4724400"/>
            <a:ext cx="8839200" cy="1600200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da-DK" sz="2800"/>
              <a:t>Indsættelse/slettelse: opdater </a:t>
            </a:r>
            <a:r>
              <a:rPr lang="da-DK" sz="2800">
                <a:solidFill>
                  <a:schemeClr val="accent2"/>
                </a:solidFill>
              </a:rPr>
              <a:t>size</a:t>
            </a:r>
            <a:r>
              <a:rPr lang="da-DK" sz="2800"/>
              <a:t> på stien til roden</a:t>
            </a:r>
          </a:p>
          <a:p>
            <a:pPr algn="l" eaLnBrk="1" hangingPunct="1">
              <a:buFontTx/>
              <a:buChar char="•"/>
            </a:pPr>
            <a:r>
              <a:rPr lang="da-DK" sz="2800"/>
              <a:t>Under rebalancering af det rød-sorte træ, vedligehold </a:t>
            </a:r>
            <a:r>
              <a:rPr lang="da-DK" sz="2800">
                <a:solidFill>
                  <a:schemeClr val="accent2"/>
                </a:solidFill>
              </a:rPr>
              <a:t>size</a:t>
            </a:r>
            <a:r>
              <a:rPr lang="da-DK" sz="2800"/>
              <a:t> under </a:t>
            </a:r>
            <a:r>
              <a:rPr lang="da-DK" sz="2800">
                <a:solidFill>
                  <a:schemeClr val="accent2"/>
                </a:solidFill>
              </a:rPr>
              <a:t>rotationer</a:t>
            </a:r>
            <a:endParaRPr lang="da-DK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Rang</a:t>
            </a:r>
            <a:endParaRPr lang="en-US" b="1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25000" r="2499" b="34375"/>
          <a:stretch>
            <a:fillRect/>
          </a:stretch>
        </p:blipFill>
        <p:spPr bwMode="auto">
          <a:xfrm>
            <a:off x="0" y="1600200"/>
            <a:ext cx="91440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6" t="54092" r="7101" b="10394"/>
          <a:stretch>
            <a:fillRect/>
          </a:stretch>
        </p:blipFill>
        <p:spPr bwMode="auto">
          <a:xfrm>
            <a:off x="4721225" y="4406900"/>
            <a:ext cx="4318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26106" r="24741" b="33208"/>
          <a:stretch>
            <a:fillRect/>
          </a:stretch>
        </p:blipFill>
        <p:spPr bwMode="auto">
          <a:xfrm rot="-60000">
            <a:off x="304800" y="4371975"/>
            <a:ext cx="38528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Rang</a:t>
            </a:r>
            <a:endParaRPr lang="en-US" b="1" smtClean="0"/>
          </a:p>
        </p:txBody>
      </p:sp>
      <p:graphicFrame>
        <p:nvGraphicFramePr>
          <p:cNvPr id="96286" name="Group 30"/>
          <p:cNvGraphicFramePr>
            <a:graphicFrameLocks noGrp="1"/>
          </p:cNvGraphicFramePr>
          <p:nvPr>
            <p:ph idx="1"/>
          </p:nvPr>
        </p:nvGraphicFramePr>
        <p:xfrm>
          <a:off x="1447800" y="1905000"/>
          <a:ext cx="6019800" cy="3962401"/>
        </p:xfrm>
        <a:graphic>
          <a:graphicData uri="http://schemas.openxmlformats.org/drawingml/2006/table">
            <a:tbl>
              <a:tblPr/>
              <a:tblGrid>
                <a:gridCol w="3541713"/>
                <a:gridCol w="2478087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Rank(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Interval Træer </a:t>
            </a:r>
            <a:endParaRPr lang="en-US" b="1" smtClean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763000" cy="24622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da-DK" sz="2800"/>
              <a:t>Vedligehold en mængde af intervaller</a:t>
            </a:r>
          </a:p>
          <a:p>
            <a:pPr algn="l" eaLnBrk="1" hangingPunct="1">
              <a:buFontTx/>
              <a:buChar char="•"/>
            </a:pPr>
            <a:r>
              <a:rPr lang="da-DK" sz="2800"/>
              <a:t>Indsæt og slet indsatte intervaller</a:t>
            </a:r>
          </a:p>
          <a:p>
            <a:pPr algn="l" eaLnBrk="1" hangingPunct="1">
              <a:buFontTx/>
              <a:buChar char="•"/>
            </a:pPr>
            <a:r>
              <a:rPr lang="da-DK" sz="2800"/>
              <a:t>Find et interval der overlapper med et givet </a:t>
            </a:r>
            <a:r>
              <a:rPr lang="da-DK" sz="2800">
                <a:solidFill>
                  <a:srgbClr val="FF0000"/>
                </a:solidFill>
              </a:rPr>
              <a:t>interval</a:t>
            </a:r>
          </a:p>
          <a:p>
            <a:pPr algn="l" eaLnBrk="1" hangingPunct="1">
              <a:buFontTx/>
              <a:buChar char="•"/>
            </a:pPr>
            <a:endParaRPr lang="en-US" sz="280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16667" r="17500" b="55206"/>
          <a:stretch>
            <a:fillRect/>
          </a:stretch>
        </p:blipFill>
        <p:spPr bwMode="auto">
          <a:xfrm>
            <a:off x="762000" y="3810000"/>
            <a:ext cx="78486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Straight Connector 5"/>
          <p:cNvCxnSpPr>
            <a:cxnSpLocks noChangeShapeType="1"/>
          </p:cNvCxnSpPr>
          <p:nvPr/>
        </p:nvCxnSpPr>
        <p:spPr bwMode="auto">
          <a:xfrm rot="5400000">
            <a:off x="3125788" y="4800600"/>
            <a:ext cx="150812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6" name="Straight Connector 6"/>
          <p:cNvCxnSpPr>
            <a:cxnSpLocks noChangeShapeType="1"/>
          </p:cNvCxnSpPr>
          <p:nvPr/>
        </p:nvCxnSpPr>
        <p:spPr bwMode="auto">
          <a:xfrm>
            <a:off x="3200400" y="4800600"/>
            <a:ext cx="838200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7" name="Straight Connector 7"/>
          <p:cNvCxnSpPr>
            <a:cxnSpLocks noChangeShapeType="1"/>
          </p:cNvCxnSpPr>
          <p:nvPr/>
        </p:nvCxnSpPr>
        <p:spPr bwMode="auto">
          <a:xfrm rot="5400000">
            <a:off x="3963194" y="4799806"/>
            <a:ext cx="152400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8"/>
          <p:cNvGrpSpPr>
            <a:grpSpLocks/>
          </p:cNvGrpSpPr>
          <p:nvPr/>
        </p:nvGrpSpPr>
        <p:grpSpPr bwMode="auto">
          <a:xfrm>
            <a:off x="762000" y="304800"/>
            <a:ext cx="7848600" cy="5716588"/>
            <a:chOff x="838200" y="869950"/>
            <a:chExt cx="7848600" cy="5716817"/>
          </a:xfrm>
        </p:grpSpPr>
        <p:pic>
          <p:nvPicPr>
            <p:cNvPr id="1126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0" t="57292" r="15625" b="7875"/>
            <a:stretch>
              <a:fillRect/>
            </a:stretch>
          </p:blipFill>
          <p:spPr bwMode="auto">
            <a:xfrm>
              <a:off x="1219200" y="4038600"/>
              <a:ext cx="7086600" cy="2548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9" t="16667" r="17500" b="55206"/>
            <a:stretch>
              <a:fillRect/>
            </a:stretch>
          </p:blipFill>
          <p:spPr bwMode="auto">
            <a:xfrm>
              <a:off x="838200" y="869950"/>
              <a:ext cx="7848600" cy="27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71" name="Straight Connector 5"/>
            <p:cNvCxnSpPr>
              <a:cxnSpLocks noChangeShapeType="1"/>
            </p:cNvCxnSpPr>
            <p:nvPr/>
          </p:nvCxnSpPr>
          <p:spPr bwMode="auto">
            <a:xfrm rot="5400000">
              <a:off x="3201194" y="1860550"/>
              <a:ext cx="151606" cy="79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2" name="Straight Connector 6"/>
            <p:cNvCxnSpPr>
              <a:cxnSpLocks noChangeShapeType="1"/>
            </p:cNvCxnSpPr>
            <p:nvPr/>
          </p:nvCxnSpPr>
          <p:spPr bwMode="auto">
            <a:xfrm>
              <a:off x="3276600" y="1860550"/>
              <a:ext cx="83820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3" name="Straight Connector 7"/>
            <p:cNvCxnSpPr>
              <a:cxnSpLocks noChangeShapeType="1"/>
            </p:cNvCxnSpPr>
            <p:nvPr/>
          </p:nvCxnSpPr>
          <p:spPr bwMode="auto">
            <a:xfrm rot="5400000">
              <a:off x="4039394" y="1859756"/>
              <a:ext cx="15240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da-DK" b="1" smtClean="0"/>
              <a:t>Interval Træer </a:t>
            </a:r>
            <a:endParaRPr lang="en-US" b="1" smtClean="0"/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0" y="6096000"/>
            <a:ext cx="9372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da-DK">
                <a:solidFill>
                  <a:srgbClr val="C00000"/>
                </a:solidFill>
              </a:rPr>
              <a:t>  Søgetræ over intervallernes </a:t>
            </a:r>
            <a:r>
              <a:rPr lang="da-DK" b="1">
                <a:solidFill>
                  <a:srgbClr val="C00000"/>
                </a:solidFill>
              </a:rPr>
              <a:t>venstre endepunkt</a:t>
            </a:r>
          </a:p>
          <a:p>
            <a:pPr algn="l" eaLnBrk="1" hangingPunct="1">
              <a:buFont typeface="Arial" charset="0"/>
              <a:buChar char="•"/>
            </a:pPr>
            <a:r>
              <a:rPr lang="da-DK">
                <a:solidFill>
                  <a:srgbClr val="C00000"/>
                </a:solidFill>
              </a:rPr>
              <a:t>  Hver knude gemmer yderligere </a:t>
            </a:r>
            <a:r>
              <a:rPr lang="da-DK" b="1">
                <a:solidFill>
                  <a:srgbClr val="C00000"/>
                </a:solidFill>
              </a:rPr>
              <a:t>maximum højre endepunkt</a:t>
            </a:r>
            <a:r>
              <a:rPr lang="da-DK">
                <a:solidFill>
                  <a:srgbClr val="C00000"/>
                </a:solidFill>
              </a:rPr>
              <a:t> for et interval i undertræet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4" t="40923" r="10924" b="24036"/>
          <a:stretch>
            <a:fillRect/>
          </a:stretch>
        </p:blipFill>
        <p:spPr bwMode="auto">
          <a:xfrm rot="60000">
            <a:off x="1316038" y="1128713"/>
            <a:ext cx="7040562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16667" r="17500" b="55206"/>
          <a:stretch>
            <a:fillRect/>
          </a:stretch>
        </p:blipFill>
        <p:spPr bwMode="auto">
          <a:xfrm>
            <a:off x="4495800" y="4495800"/>
            <a:ext cx="46482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Interval Træer </a:t>
            </a:r>
            <a:endParaRPr lang="en-US" b="1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57292" r="15625" b="7875"/>
          <a:stretch>
            <a:fillRect/>
          </a:stretch>
        </p:blipFill>
        <p:spPr bwMode="auto">
          <a:xfrm>
            <a:off x="228600" y="4419600"/>
            <a:ext cx="41973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8" name="Straight Connector 7"/>
          <p:cNvCxnSpPr>
            <a:cxnSpLocks noChangeShapeType="1"/>
          </p:cNvCxnSpPr>
          <p:nvPr/>
        </p:nvCxnSpPr>
        <p:spPr bwMode="auto">
          <a:xfrm rot="5400000">
            <a:off x="6078538" y="5132388"/>
            <a:ext cx="10795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Straight Connector 8"/>
          <p:cNvCxnSpPr>
            <a:cxnSpLocks noChangeShapeType="1"/>
          </p:cNvCxnSpPr>
          <p:nvPr/>
        </p:nvCxnSpPr>
        <p:spPr bwMode="auto">
          <a:xfrm>
            <a:off x="6132513" y="5130800"/>
            <a:ext cx="495300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Straight Connector 9"/>
          <p:cNvCxnSpPr>
            <a:cxnSpLocks noChangeShapeType="1"/>
          </p:cNvCxnSpPr>
          <p:nvPr/>
        </p:nvCxnSpPr>
        <p:spPr bwMode="auto">
          <a:xfrm rot="5400000">
            <a:off x="6573838" y="5130800"/>
            <a:ext cx="109538" cy="158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Interval Træer</a:t>
            </a:r>
            <a:endParaRPr lang="en-US" b="1" smtClean="0"/>
          </a:p>
        </p:txBody>
      </p:sp>
      <p:graphicFrame>
        <p:nvGraphicFramePr>
          <p:cNvPr id="102423" name="Group 23"/>
          <p:cNvGraphicFramePr>
            <a:graphicFrameLocks noGrp="1"/>
          </p:cNvGraphicFramePr>
          <p:nvPr>
            <p:ph idx="1"/>
          </p:nvPr>
        </p:nvGraphicFramePr>
        <p:xfrm>
          <a:off x="1447800" y="1905000"/>
          <a:ext cx="6019800" cy="2973388"/>
        </p:xfrm>
        <a:graphic>
          <a:graphicData uri="http://schemas.openxmlformats.org/drawingml/2006/table">
            <a:tbl>
              <a:tblPr/>
              <a:tblGrid>
                <a:gridCol w="3541713"/>
                <a:gridCol w="2478087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LUIDIAENABLED" val="False"/>
  <p:tag name="TASKPANEKEY" val="5e85368a-e0f7-44a4-833e-43f5d4ffd172"/>
  <p:tag name="POWERPOINTVERSION" val="14.0"/>
  <p:tag name="TPFULLVERSION" val="4.5.1.2243"/>
  <p:tag name="INCLUDESESSION" val="Tru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189</Words>
  <Application>Microsoft Office PowerPoint</Application>
  <PresentationFormat>On-screen Show (4:3)</PresentationFormat>
  <Paragraphs>39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Tahoma</vt:lpstr>
      <vt:lpstr>Times New Roman</vt:lpstr>
      <vt:lpstr>Default Design</vt:lpstr>
      <vt:lpstr>PowerPoint Presentation</vt:lpstr>
      <vt:lpstr>Dynamisk Rang</vt:lpstr>
      <vt:lpstr>Dynamisk Rang</vt:lpstr>
      <vt:lpstr>Dynamisk Rang</vt:lpstr>
      <vt:lpstr>Dynamisk Rang</vt:lpstr>
      <vt:lpstr>Interval Træer </vt:lpstr>
      <vt:lpstr>Interval Træer </vt:lpstr>
      <vt:lpstr>Interval Træer </vt:lpstr>
      <vt:lpstr>Interval Træer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</cp:lastModifiedBy>
  <cp:revision>90</cp:revision>
  <dcterms:created xsi:type="dcterms:W3CDTF">2007-02-15T20:43:32Z</dcterms:created>
  <dcterms:modified xsi:type="dcterms:W3CDTF">2013-02-28T15:54:22Z</dcterms:modified>
</cp:coreProperties>
</file>