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8" r:id="rId3"/>
    <p:sldId id="261" r:id="rId4"/>
    <p:sldId id="260" r:id="rId5"/>
    <p:sldId id="264" r:id="rId6"/>
    <p:sldId id="265" r:id="rId7"/>
    <p:sldId id="257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7" autoAdjust="0"/>
    <p:restoredTop sz="80513" autoAdjust="0"/>
  </p:normalViewPr>
  <p:slideViewPr>
    <p:cSldViewPr>
      <p:cViewPr varScale="1">
        <p:scale>
          <a:sx n="60" d="100"/>
          <a:sy n="60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7E3AB7-DD01-490D-8834-17C7B6877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6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9C249-6064-4A83-9FA1-EF2CC43D90A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a-DK" smtClean="0"/>
              <a:t>Tilstande/konfigurationer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Start konfiguration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Process = sekvens af transitioner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S=indtil videre kendte tilstande</a:t>
            </a:r>
          </a:p>
          <a:p>
            <a:r>
              <a:rPr lang="da-DK" dirty="0" smtClean="0"/>
              <a:t>Q=tilstande</a:t>
            </a:r>
            <a:r>
              <a:rPr lang="da-DK" baseline="0" dirty="0" smtClean="0"/>
              <a:t> hvor vi ikke har fundet nabo-</a:t>
            </a:r>
            <a:r>
              <a:rPr lang="da-DK" baseline="0" dirty="0" err="1" smtClean="0"/>
              <a:t>tilstandende</a:t>
            </a:r>
            <a:r>
              <a:rPr lang="da-DK" baseline="0" smtClean="0"/>
              <a:t> endnu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E3AB7-DD01-490D-8834-17C7B6877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0DC82-04AE-46E5-A7DC-57ACD811456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Mængden af mulige start konfigurationer	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A934B-4443-457F-8505-E84D4FDE336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Max random walk over 100 forsøg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096B-2CB0-4DB0-B515-11400F068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3767C-312A-47BA-B916-D347FB278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DBDA-93EE-44C6-9362-E5380405A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8851-D126-4FC0-AD20-36D6C609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6B3-6EAA-4086-89A9-D408744EC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2DD7-392A-4276-B908-F227B80C7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56FD-A20E-4430-AA0F-7D28088D7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9B05-32F9-415F-9DB9-68838494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A84B-43ED-4C18-9F0B-2BE41767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AED6-3B04-4F4A-886E-0D376CDC7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0494-3F3C-4849-B865-E1E74F6B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768-8CDF-4F35-ACA5-82F69FFF5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187B44-A0E7-4193-B5AB-5213004B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/>
              <a:t>”Rush </a:t>
            </a:r>
            <a:r>
              <a:rPr lang="da-DK" b="1" dirty="0" err="1"/>
              <a:t>Hour</a:t>
            </a:r>
            <a:r>
              <a:rPr lang="da-DK" b="1" dirty="0"/>
              <a:t>”</a:t>
            </a:r>
          </a:p>
          <a:p>
            <a:pPr>
              <a:defRPr/>
            </a:pPr>
            <a:endParaRPr lang="da-DK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09600" y="47244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4191000" y="30480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447800" y="54864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1447800" y="38862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  <a:p>
            <a:endParaRPr lang="en-US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3200400" y="38862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3276600" y="54864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5029200" y="54864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6781800" y="54864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4191000" y="1371600"/>
            <a:ext cx="9144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3048000" y="609600"/>
            <a:ext cx="1143000" cy="914400"/>
          </a:xfrm>
          <a:prstGeom prst="rect">
            <a:avLst/>
          </a:prstGeom>
          <a:solidFill>
            <a:srgbClr val="333399"/>
          </a:solidFill>
          <a:ln w="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3084" name="Picture 4" descr="DSC05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233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05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SC05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10200"/>
            <a:ext cx="1371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SC050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SC05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242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SC05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DSC050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71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SC050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DSC050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1371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SC050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371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DSC050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DSC050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144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410200" y="5562600"/>
            <a:ext cx="2286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7162800" y="5562600"/>
            <a:ext cx="2286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flipH="1">
            <a:off x="1828800" y="3962400"/>
            <a:ext cx="2286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 flipH="1">
            <a:off x="3581400" y="3962400"/>
            <a:ext cx="2286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762000" y="5029200"/>
            <a:ext cx="609600" cy="2286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FF000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1828800" y="5562600"/>
            <a:ext cx="2286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657600" y="5562600"/>
            <a:ext cx="2286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343400" y="3429000"/>
            <a:ext cx="609600" cy="2286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FF000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4343400" y="1752600"/>
            <a:ext cx="609600" cy="2286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FF000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3657600" y="685800"/>
            <a:ext cx="228600" cy="7620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14" grpId="0" animBg="1"/>
      <p:bldP spid="4115" grpId="0" animBg="1"/>
      <p:bldP spid="4117" grpId="0" animBg="1"/>
      <p:bldP spid="4118" grpId="0" animBg="1"/>
      <p:bldP spid="4123" grpId="0" animBg="1"/>
      <p:bldP spid="4126" grpId="0" animBg="1"/>
      <p:bldP spid="4130" grpId="0" animBg="1"/>
      <p:bldP spid="4131" grpId="0" animBg="1"/>
      <p:bldP spid="4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SC05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1219200" y="304800"/>
            <a:ext cx="708660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05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48005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SC05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2050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SC05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205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DSC05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08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DSC050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DSC050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005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DSC050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DSC050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DSC050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DSC0506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7" descr="DSC050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2438400" y="2408238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DSC0506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5565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DSC0506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565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DSC0506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066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2743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066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543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743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1066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7543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7543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1981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3581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1905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1981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1981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6781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5181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FF000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743200" y="502920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FF000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35814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51816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67818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12334" name="Picture 46" descr="DSC0506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3886200" y="1600200"/>
            <a:ext cx="30829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4102100" y="4391025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14 tilstande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7" grpId="0" animBg="1"/>
      <p:bldP spid="12327" grpId="1" animBg="1"/>
      <p:bldP spid="12329" grpId="0" animBg="1"/>
      <p:bldP spid="12329" grpId="1" animBg="1"/>
      <p:bldP spid="12330" grpId="0" animBg="1"/>
      <p:bldP spid="12332" grpId="0" animBg="1"/>
      <p:bldP spid="12333" grpId="0" animBg="1"/>
      <p:bldP spid="12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371600" y="1600200"/>
            <a:ext cx="6781800" cy="4789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1" dirty="0"/>
              <a:t>procedure</a:t>
            </a:r>
            <a:r>
              <a:rPr lang="da-DK" sz="2800" dirty="0"/>
              <a:t> </a:t>
            </a:r>
            <a:r>
              <a:rPr lang="da-DK" sz="2800" dirty="0" err="1"/>
              <a:t>RushHour</a:t>
            </a:r>
            <a:r>
              <a:rPr lang="da-DK" sz="2800" dirty="0"/>
              <a:t>(Startopstilling </a:t>
            </a:r>
            <a:r>
              <a:rPr lang="da-DK" sz="2800" i="1" dirty="0"/>
              <a:t>c</a:t>
            </a:r>
            <a:r>
              <a:rPr lang="da-DK" sz="2800" dirty="0"/>
              <a:t>)</a:t>
            </a:r>
          </a:p>
          <a:p>
            <a:pPr algn="l">
              <a:defRPr/>
            </a:pPr>
            <a:r>
              <a:rPr lang="da-DK" sz="2800" dirty="0"/>
              <a:t>  </a:t>
            </a:r>
            <a:r>
              <a:rPr lang="da-DK" sz="2800" i="1" dirty="0">
                <a:solidFill>
                  <a:schemeClr val="accent2"/>
                </a:solidFill>
              </a:rPr>
              <a:t>S</a:t>
            </a:r>
            <a:r>
              <a:rPr lang="da-DK" sz="2800" dirty="0"/>
              <a:t> = { </a:t>
            </a:r>
            <a:r>
              <a:rPr lang="da-DK" sz="2800" i="1" dirty="0"/>
              <a:t>c</a:t>
            </a:r>
            <a:r>
              <a:rPr lang="da-DK" sz="2800" dirty="0"/>
              <a:t> } </a:t>
            </a:r>
          </a:p>
          <a:p>
            <a:pPr algn="l">
              <a:defRPr/>
            </a:pPr>
            <a:r>
              <a:rPr lang="da-DK" sz="2800" dirty="0"/>
              <a:t>  </a:t>
            </a:r>
            <a:r>
              <a:rPr lang="da-DK" sz="2800" i="1" dirty="0">
                <a:solidFill>
                  <a:schemeClr val="accent2"/>
                </a:solidFill>
              </a:rPr>
              <a:t>Q</a:t>
            </a:r>
            <a:r>
              <a:rPr lang="da-DK" sz="2800" dirty="0"/>
              <a:t> = { </a:t>
            </a:r>
            <a:r>
              <a:rPr lang="da-DK" sz="2800" i="1" dirty="0"/>
              <a:t>c</a:t>
            </a:r>
            <a:r>
              <a:rPr lang="da-DK" sz="2800" dirty="0"/>
              <a:t> }</a:t>
            </a:r>
          </a:p>
          <a:p>
            <a:pPr algn="l">
              <a:defRPr/>
            </a:pPr>
            <a:r>
              <a:rPr lang="da-DK" sz="2800" dirty="0"/>
              <a:t>   </a:t>
            </a:r>
            <a:r>
              <a:rPr lang="da-DK" sz="2800" b="1" dirty="0" err="1"/>
              <a:t>while</a:t>
            </a:r>
            <a:r>
              <a:rPr lang="da-DK" sz="2800" dirty="0"/>
              <a:t> |</a:t>
            </a:r>
            <a:r>
              <a:rPr lang="da-DK" sz="2800" i="1" dirty="0"/>
              <a:t>Q</a:t>
            </a:r>
            <a:r>
              <a:rPr lang="da-DK" sz="2800" dirty="0"/>
              <a:t>|&gt;0  </a:t>
            </a:r>
          </a:p>
          <a:p>
            <a:pPr algn="l">
              <a:defRPr/>
            </a:pPr>
            <a:r>
              <a:rPr lang="da-DK" sz="2800" dirty="0"/>
              <a:t>      </a:t>
            </a:r>
            <a:r>
              <a:rPr lang="da-DK" sz="2800" i="1" dirty="0"/>
              <a:t>c</a:t>
            </a:r>
            <a:r>
              <a:rPr lang="da-DK" sz="2800" dirty="0"/>
              <a:t> = </a:t>
            </a:r>
            <a:r>
              <a:rPr lang="da-DK" sz="2800" dirty="0" err="1">
                <a:solidFill>
                  <a:schemeClr val="accent2"/>
                </a:solidFill>
              </a:rPr>
              <a:t>delete</a:t>
            </a:r>
            <a:r>
              <a:rPr lang="da-DK" sz="2800" dirty="0">
                <a:solidFill>
                  <a:schemeClr val="accent2"/>
                </a:solidFill>
              </a:rPr>
              <a:t>(</a:t>
            </a:r>
            <a:r>
              <a:rPr lang="da-DK" sz="2800" i="1" dirty="0">
                <a:solidFill>
                  <a:schemeClr val="accent2"/>
                </a:solidFill>
              </a:rPr>
              <a:t>Q</a:t>
            </a:r>
            <a:r>
              <a:rPr lang="da-DK" sz="2800" dirty="0">
                <a:solidFill>
                  <a:schemeClr val="accent2"/>
                </a:solidFill>
              </a:rPr>
              <a:t>)</a:t>
            </a:r>
          </a:p>
          <a:p>
            <a:pPr algn="l">
              <a:defRPr/>
            </a:pPr>
            <a:r>
              <a:rPr lang="da-DK" sz="2800" dirty="0"/>
              <a:t>      </a:t>
            </a:r>
            <a:r>
              <a:rPr lang="da-DK" sz="2800" b="1" dirty="0"/>
              <a:t>for</a:t>
            </a:r>
            <a:r>
              <a:rPr lang="da-DK" sz="2800" dirty="0"/>
              <a:t> alle mulige træk </a:t>
            </a:r>
            <a:r>
              <a:rPr lang="da-DK" sz="2800" i="1" dirty="0"/>
              <a:t>c</a:t>
            </a:r>
            <a:r>
              <a:rPr lang="da-DK" sz="2800" dirty="0"/>
              <a:t> </a:t>
            </a:r>
            <a:r>
              <a:rPr lang="da-DK" sz="2800" dirty="0" err="1">
                <a:cs typeface="Arial" charset="0"/>
              </a:rPr>
              <a:t>→</a:t>
            </a:r>
            <a:r>
              <a:rPr lang="da-DK" sz="2800" i="1" dirty="0" err="1">
                <a:cs typeface="Arial" charset="0"/>
              </a:rPr>
              <a:t>c</a:t>
            </a:r>
            <a:r>
              <a:rPr lang="da-DK" sz="2800" dirty="0">
                <a:cs typeface="Arial" charset="0"/>
              </a:rPr>
              <a:t>’</a:t>
            </a:r>
            <a:endParaRPr lang="da-DK" sz="2800" i="1" dirty="0">
              <a:cs typeface="Arial" charset="0"/>
            </a:endParaRPr>
          </a:p>
          <a:p>
            <a:pPr algn="l">
              <a:defRPr/>
            </a:pPr>
            <a:r>
              <a:rPr lang="da-DK" sz="2800" dirty="0"/>
              <a:t>         </a:t>
            </a:r>
            <a:r>
              <a:rPr lang="da-DK" sz="2800" b="1" dirty="0" err="1"/>
              <a:t>if</a:t>
            </a:r>
            <a:r>
              <a:rPr lang="da-DK" sz="2800" dirty="0"/>
              <a:t> </a:t>
            </a:r>
            <a:r>
              <a:rPr lang="da-DK" sz="2800" i="1" dirty="0">
                <a:solidFill>
                  <a:schemeClr val="accent2"/>
                </a:solidFill>
              </a:rPr>
              <a:t>c</a:t>
            </a:r>
            <a:r>
              <a:rPr lang="da-DK" sz="2800" dirty="0">
                <a:solidFill>
                  <a:schemeClr val="accent2"/>
                </a:solidFill>
              </a:rPr>
              <a:t>’ ikke er i </a:t>
            </a:r>
            <a:r>
              <a:rPr lang="da-DK" sz="2800" i="1" dirty="0">
                <a:solidFill>
                  <a:schemeClr val="accent2"/>
                </a:solidFill>
              </a:rPr>
              <a:t>S</a:t>
            </a:r>
            <a:r>
              <a:rPr lang="da-DK" sz="2800" dirty="0"/>
              <a:t> </a:t>
            </a:r>
            <a:r>
              <a:rPr lang="da-DK" sz="2800" b="1" dirty="0" err="1"/>
              <a:t>then</a:t>
            </a:r>
            <a:endParaRPr lang="da-DK" sz="2800" b="1" dirty="0"/>
          </a:p>
          <a:p>
            <a:pPr algn="l">
              <a:defRPr/>
            </a:pPr>
            <a:r>
              <a:rPr lang="da-DK" sz="2800" b="1" dirty="0"/>
              <a:t>             </a:t>
            </a:r>
            <a:r>
              <a:rPr lang="da-DK" sz="2800" b="1" dirty="0" err="1"/>
              <a:t>if</a:t>
            </a:r>
            <a:r>
              <a:rPr lang="da-DK" sz="2800" b="1" dirty="0"/>
              <a:t> </a:t>
            </a:r>
            <a:r>
              <a:rPr lang="da-DK" sz="2800" dirty="0"/>
              <a:t>c’ → rød exit  </a:t>
            </a:r>
            <a:r>
              <a:rPr lang="da-DK" sz="2800" b="1" dirty="0" err="1"/>
              <a:t>then</a:t>
            </a:r>
            <a:endParaRPr lang="da-DK" sz="2800" b="1" dirty="0"/>
          </a:p>
          <a:p>
            <a:pPr algn="l">
              <a:defRPr/>
            </a:pPr>
            <a:r>
              <a:rPr lang="da-DK" sz="2800" b="1" dirty="0"/>
              <a:t>	       </a:t>
            </a:r>
            <a:r>
              <a:rPr lang="da-DK" sz="2800" dirty="0"/>
              <a:t>rapporter fundet en løsning</a:t>
            </a:r>
            <a:endParaRPr lang="da-DK" sz="2800" b="1" dirty="0"/>
          </a:p>
          <a:p>
            <a:pPr algn="l">
              <a:defRPr/>
            </a:pPr>
            <a:r>
              <a:rPr lang="da-DK" sz="2800" b="1" dirty="0"/>
              <a:t>             </a:t>
            </a:r>
            <a:r>
              <a:rPr lang="da-DK" sz="2800" dirty="0" err="1">
                <a:solidFill>
                  <a:schemeClr val="accent2"/>
                </a:solidFill>
              </a:rPr>
              <a:t>insert</a:t>
            </a:r>
            <a:r>
              <a:rPr lang="da-DK" sz="2800" dirty="0">
                <a:solidFill>
                  <a:schemeClr val="accent2"/>
                </a:solidFill>
              </a:rPr>
              <a:t>(</a:t>
            </a:r>
            <a:r>
              <a:rPr lang="da-DK" sz="2800" i="1" dirty="0" err="1">
                <a:solidFill>
                  <a:schemeClr val="accent2"/>
                </a:solidFill>
              </a:rPr>
              <a:t>S</a:t>
            </a:r>
            <a:r>
              <a:rPr lang="da-DK" sz="2800" dirty="0" err="1">
                <a:solidFill>
                  <a:schemeClr val="accent2"/>
                </a:solidFill>
              </a:rPr>
              <a:t>,c</a:t>
            </a:r>
            <a:r>
              <a:rPr lang="da-DK" sz="2800" dirty="0">
                <a:solidFill>
                  <a:schemeClr val="accent2"/>
                </a:solidFill>
              </a:rPr>
              <a:t>’)</a:t>
            </a:r>
            <a:endParaRPr lang="da-DK" sz="2800" i="1" dirty="0">
              <a:solidFill>
                <a:schemeClr val="accent2"/>
              </a:solidFill>
            </a:endParaRPr>
          </a:p>
          <a:p>
            <a:pPr algn="l">
              <a:defRPr/>
            </a:pPr>
            <a:r>
              <a:rPr lang="da-DK" sz="2800" dirty="0">
                <a:solidFill>
                  <a:schemeClr val="accent2"/>
                </a:solidFill>
              </a:rPr>
              <a:t>             </a:t>
            </a:r>
            <a:r>
              <a:rPr lang="da-DK" sz="2800" dirty="0" err="1">
                <a:solidFill>
                  <a:schemeClr val="accent2"/>
                </a:solidFill>
              </a:rPr>
              <a:t>insert</a:t>
            </a:r>
            <a:r>
              <a:rPr lang="da-DK" sz="2800" dirty="0">
                <a:solidFill>
                  <a:schemeClr val="accent2"/>
                </a:solidFill>
              </a:rPr>
              <a:t>(</a:t>
            </a:r>
            <a:r>
              <a:rPr lang="da-DK" sz="2800" i="1" dirty="0" err="1">
                <a:solidFill>
                  <a:schemeClr val="accent2"/>
                </a:solidFill>
              </a:rPr>
              <a:t>Q</a:t>
            </a:r>
            <a:r>
              <a:rPr lang="da-DK" sz="2800" dirty="0" err="1">
                <a:solidFill>
                  <a:schemeClr val="accent2"/>
                </a:solidFill>
              </a:rPr>
              <a:t>,</a:t>
            </a:r>
            <a:r>
              <a:rPr lang="da-DK" sz="2800" i="1" dirty="0" err="1">
                <a:solidFill>
                  <a:schemeClr val="accent2"/>
                </a:solidFill>
              </a:rPr>
              <a:t>c</a:t>
            </a:r>
            <a:r>
              <a:rPr lang="da-DK" sz="2800" i="1" dirty="0">
                <a:solidFill>
                  <a:schemeClr val="accent2"/>
                </a:solidFill>
              </a:rPr>
              <a:t>’</a:t>
            </a:r>
            <a:r>
              <a:rPr lang="da-DK" sz="2800" dirty="0">
                <a:solidFill>
                  <a:schemeClr val="accent2"/>
                </a:solidFill>
              </a:rPr>
              <a:t>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3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Løsning af RushHour</a:t>
            </a:r>
            <a:endParaRPr lang="en-US" sz="4000" b="1" smtClean="0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5410200" y="2362200"/>
            <a:ext cx="3048000" cy="1295400"/>
          </a:xfrm>
          <a:prstGeom prst="wedgeEllipseCallout">
            <a:avLst>
              <a:gd name="adj1" fmla="val -91509"/>
              <a:gd name="adj2" fmla="val 4363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Hvilken rækkefølge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5344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chemeClr val="accent2"/>
                </a:solidFill>
              </a:rPr>
              <a:t>S</a:t>
            </a:r>
            <a:r>
              <a:rPr lang="en-US" smtClean="0"/>
              <a:t> = (balanceret) søgetræ 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chemeClr val="accent2"/>
                </a:solidFill>
              </a:rPr>
              <a:t>Q</a:t>
            </a:r>
            <a:r>
              <a:rPr lang="en-US" smtClean="0"/>
              <a:t> = stak eller kø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Bemærk</a:t>
            </a:r>
            <a:r>
              <a:rPr lang="en-US" smtClean="0"/>
              <a:t>: Hvis </a:t>
            </a:r>
            <a:r>
              <a:rPr lang="en-US" b="1" i="1" smtClean="0">
                <a:solidFill>
                  <a:schemeClr val="accent2"/>
                </a:solidFill>
              </a:rPr>
              <a:t>Q</a:t>
            </a:r>
            <a:r>
              <a:rPr lang="en-US" smtClean="0"/>
              <a:t> = kø så findes tilstandene efter stigende afstand fra starttilstanden</a:t>
            </a:r>
            <a:endParaRPr lang="en-US" smtClean="0">
              <a:cs typeface="Arial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Datastrukturer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SC05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45" name="Group 609"/>
          <p:cNvGraphicFramePr>
            <a:graphicFrameLocks noGrp="1"/>
          </p:cNvGraphicFramePr>
          <p:nvPr>
            <p:ph type="tbl" idx="1"/>
          </p:nvPr>
        </p:nvGraphicFramePr>
        <p:xfrm>
          <a:off x="0" y="1109663"/>
          <a:ext cx="9144001" cy="5345114"/>
        </p:xfrm>
        <a:graphic>
          <a:graphicData uri="http://schemas.openxmlformats.org/drawingml/2006/table">
            <a:tbl>
              <a:tblPr/>
              <a:tblGrid>
                <a:gridCol w="647700"/>
                <a:gridCol w="908050"/>
                <a:gridCol w="908050"/>
                <a:gridCol w="908050"/>
                <a:gridCol w="908050"/>
                <a:gridCol w="908050"/>
                <a:gridCol w="908050"/>
                <a:gridCol w="990601"/>
                <a:gridCol w="2057400"/>
              </a:tblGrid>
              <a:tr h="627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Kort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Korteste vej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Antal tilstande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”Kø”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”Kø”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Max Q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”Stak”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”Stak”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Max Q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”Stak”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Stilængde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Random</a:t>
                      </a: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Walk</a:t>
                      </a: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Stilængde</a:t>
                      </a: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min-gnst-max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15-691-4443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58-770-3300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120-1518-7147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46-534-2650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2784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35-831-3398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31-505-2663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74-635-3078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64-4881-24365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26-170-683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169-1387-6965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165-1707-6398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61712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262-1789-5610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256-11282-55409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546-7787-36859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4959-44873-143358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1051-5407-20537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1824-10966-40450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3581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3701-26707-81966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2237-15823-51870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30" name="Rectangle 60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Eksempler på løsninger</a:t>
            </a:r>
            <a:endParaRPr lang="en-US" sz="4000" b="1" smtClean="0"/>
          </a:p>
        </p:txBody>
      </p:sp>
      <p:sp>
        <p:nvSpPr>
          <p:cNvPr id="14946" name="Oval 610"/>
          <p:cNvSpPr>
            <a:spLocks noChangeArrowheads="1"/>
          </p:cNvSpPr>
          <p:nvPr/>
        </p:nvSpPr>
        <p:spPr bwMode="auto">
          <a:xfrm>
            <a:off x="7010400" y="5150068"/>
            <a:ext cx="22098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Kort 33: 100 x Random Walk</a:t>
            </a:r>
            <a:endParaRPr lang="en-US" b="1" smtClean="0"/>
          </a:p>
        </p:txBody>
      </p:sp>
      <p:grpSp>
        <p:nvGrpSpPr>
          <p:cNvPr id="10243" name="Group 11"/>
          <p:cNvGrpSpPr>
            <a:grpSpLocks noChangeAspect="1"/>
          </p:cNvGrpSpPr>
          <p:nvPr/>
        </p:nvGrpSpPr>
        <p:grpSpPr bwMode="auto">
          <a:xfrm>
            <a:off x="0" y="2438400"/>
            <a:ext cx="9144000" cy="3397250"/>
            <a:chOff x="288" y="1470"/>
            <a:chExt cx="5184" cy="1926"/>
          </a:xfrm>
        </p:grpSpPr>
        <p:sp>
          <p:nvSpPr>
            <p:cNvPr id="1024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8" y="1470"/>
              <a:ext cx="5184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Rectangle 12"/>
            <p:cNvSpPr>
              <a:spLocks noChangeArrowheads="1"/>
            </p:cNvSpPr>
            <p:nvPr/>
          </p:nvSpPr>
          <p:spPr bwMode="auto">
            <a:xfrm>
              <a:off x="309" y="1491"/>
              <a:ext cx="5138" cy="18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47" name="Freeform 13"/>
            <p:cNvSpPr>
              <a:spLocks/>
            </p:cNvSpPr>
            <p:nvPr/>
          </p:nvSpPr>
          <p:spPr bwMode="auto">
            <a:xfrm>
              <a:off x="749" y="3120"/>
              <a:ext cx="4447" cy="75"/>
            </a:xfrm>
            <a:custGeom>
              <a:avLst/>
              <a:gdLst>
                <a:gd name="T0" fmla="*/ 0 w 4447"/>
                <a:gd name="T1" fmla="*/ 75 h 75"/>
                <a:gd name="T2" fmla="*/ 100 w 4447"/>
                <a:gd name="T3" fmla="*/ 0 h 75"/>
                <a:gd name="T4" fmla="*/ 4447 w 4447"/>
                <a:gd name="T5" fmla="*/ 0 h 75"/>
                <a:gd name="T6" fmla="*/ 4346 w 4447"/>
                <a:gd name="T7" fmla="*/ 75 h 75"/>
                <a:gd name="T8" fmla="*/ 0 w 4447"/>
                <a:gd name="T9" fmla="*/ 7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7"/>
                <a:gd name="T16" fmla="*/ 0 h 75"/>
                <a:gd name="T17" fmla="*/ 4447 w 444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7" h="75">
                  <a:moveTo>
                    <a:pt x="0" y="75"/>
                  </a:moveTo>
                  <a:lnTo>
                    <a:pt x="100" y="0"/>
                  </a:lnTo>
                  <a:lnTo>
                    <a:pt x="4447" y="0"/>
                  </a:lnTo>
                  <a:lnTo>
                    <a:pt x="4346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48" name="Freeform 14"/>
            <p:cNvSpPr>
              <a:spLocks/>
            </p:cNvSpPr>
            <p:nvPr/>
          </p:nvSpPr>
          <p:spPr bwMode="auto">
            <a:xfrm>
              <a:off x="749" y="1596"/>
              <a:ext cx="100" cy="1599"/>
            </a:xfrm>
            <a:custGeom>
              <a:avLst/>
              <a:gdLst>
                <a:gd name="T0" fmla="*/ 0 w 100"/>
                <a:gd name="T1" fmla="*/ 1599 h 1599"/>
                <a:gd name="T2" fmla="*/ 0 w 100"/>
                <a:gd name="T3" fmla="*/ 75 h 1599"/>
                <a:gd name="T4" fmla="*/ 100 w 100"/>
                <a:gd name="T5" fmla="*/ 0 h 1599"/>
                <a:gd name="T6" fmla="*/ 100 w 100"/>
                <a:gd name="T7" fmla="*/ 1524 h 1599"/>
                <a:gd name="T8" fmla="*/ 0 w 100"/>
                <a:gd name="T9" fmla="*/ 1599 h 1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599"/>
                <a:gd name="T17" fmla="*/ 100 w 100"/>
                <a:gd name="T18" fmla="*/ 1599 h 1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599">
                  <a:moveTo>
                    <a:pt x="0" y="1599"/>
                  </a:moveTo>
                  <a:lnTo>
                    <a:pt x="0" y="75"/>
                  </a:lnTo>
                  <a:lnTo>
                    <a:pt x="100" y="0"/>
                  </a:lnTo>
                  <a:lnTo>
                    <a:pt x="100" y="1524"/>
                  </a:lnTo>
                  <a:lnTo>
                    <a:pt x="0" y="159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49" name="Rectangle 15"/>
            <p:cNvSpPr>
              <a:spLocks noChangeArrowheads="1"/>
            </p:cNvSpPr>
            <p:nvPr/>
          </p:nvSpPr>
          <p:spPr bwMode="auto">
            <a:xfrm>
              <a:off x="849" y="1596"/>
              <a:ext cx="4347" cy="152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0" name="Freeform 16"/>
            <p:cNvSpPr>
              <a:spLocks/>
            </p:cNvSpPr>
            <p:nvPr/>
          </p:nvSpPr>
          <p:spPr bwMode="auto">
            <a:xfrm>
              <a:off x="749" y="3120"/>
              <a:ext cx="4447" cy="75"/>
            </a:xfrm>
            <a:custGeom>
              <a:avLst/>
              <a:gdLst>
                <a:gd name="T0" fmla="*/ 0 w 1062"/>
                <a:gd name="T1" fmla="*/ 75 h 18"/>
                <a:gd name="T2" fmla="*/ 100 w 1062"/>
                <a:gd name="T3" fmla="*/ 0 h 18"/>
                <a:gd name="T4" fmla="*/ 4447 w 1062"/>
                <a:gd name="T5" fmla="*/ 0 h 18"/>
                <a:gd name="T6" fmla="*/ 0 60000 65536"/>
                <a:gd name="T7" fmla="*/ 0 60000 65536"/>
                <a:gd name="T8" fmla="*/ 0 60000 65536"/>
                <a:gd name="T9" fmla="*/ 0 w 1062"/>
                <a:gd name="T10" fmla="*/ 0 h 18"/>
                <a:gd name="T11" fmla="*/ 1062 w 106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2" h="18">
                  <a:moveTo>
                    <a:pt x="0" y="18"/>
                  </a:moveTo>
                  <a:lnTo>
                    <a:pt x="24" y="0"/>
                  </a:lnTo>
                  <a:lnTo>
                    <a:pt x="10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1" name="Freeform 17"/>
            <p:cNvSpPr>
              <a:spLocks/>
            </p:cNvSpPr>
            <p:nvPr/>
          </p:nvSpPr>
          <p:spPr bwMode="auto">
            <a:xfrm>
              <a:off x="749" y="2814"/>
              <a:ext cx="4447" cy="75"/>
            </a:xfrm>
            <a:custGeom>
              <a:avLst/>
              <a:gdLst>
                <a:gd name="T0" fmla="*/ 0 w 1062"/>
                <a:gd name="T1" fmla="*/ 75 h 18"/>
                <a:gd name="T2" fmla="*/ 100 w 1062"/>
                <a:gd name="T3" fmla="*/ 0 h 18"/>
                <a:gd name="T4" fmla="*/ 4447 w 1062"/>
                <a:gd name="T5" fmla="*/ 0 h 18"/>
                <a:gd name="T6" fmla="*/ 0 60000 65536"/>
                <a:gd name="T7" fmla="*/ 0 60000 65536"/>
                <a:gd name="T8" fmla="*/ 0 60000 65536"/>
                <a:gd name="T9" fmla="*/ 0 w 1062"/>
                <a:gd name="T10" fmla="*/ 0 h 18"/>
                <a:gd name="T11" fmla="*/ 1062 w 106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2" h="18">
                  <a:moveTo>
                    <a:pt x="0" y="18"/>
                  </a:moveTo>
                  <a:lnTo>
                    <a:pt x="24" y="0"/>
                  </a:lnTo>
                  <a:lnTo>
                    <a:pt x="10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2" name="Freeform 18"/>
            <p:cNvSpPr>
              <a:spLocks/>
            </p:cNvSpPr>
            <p:nvPr/>
          </p:nvSpPr>
          <p:spPr bwMode="auto">
            <a:xfrm>
              <a:off x="749" y="2508"/>
              <a:ext cx="4447" cy="76"/>
            </a:xfrm>
            <a:custGeom>
              <a:avLst/>
              <a:gdLst>
                <a:gd name="T0" fmla="*/ 0 w 1062"/>
                <a:gd name="T1" fmla="*/ 76 h 18"/>
                <a:gd name="T2" fmla="*/ 100 w 1062"/>
                <a:gd name="T3" fmla="*/ 0 h 18"/>
                <a:gd name="T4" fmla="*/ 4447 w 1062"/>
                <a:gd name="T5" fmla="*/ 0 h 18"/>
                <a:gd name="T6" fmla="*/ 0 60000 65536"/>
                <a:gd name="T7" fmla="*/ 0 60000 65536"/>
                <a:gd name="T8" fmla="*/ 0 60000 65536"/>
                <a:gd name="T9" fmla="*/ 0 w 1062"/>
                <a:gd name="T10" fmla="*/ 0 h 18"/>
                <a:gd name="T11" fmla="*/ 1062 w 106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2" h="18">
                  <a:moveTo>
                    <a:pt x="0" y="18"/>
                  </a:moveTo>
                  <a:lnTo>
                    <a:pt x="24" y="0"/>
                  </a:lnTo>
                  <a:lnTo>
                    <a:pt x="10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3" name="Freeform 19"/>
            <p:cNvSpPr>
              <a:spLocks/>
            </p:cNvSpPr>
            <p:nvPr/>
          </p:nvSpPr>
          <p:spPr bwMode="auto">
            <a:xfrm>
              <a:off x="749" y="2207"/>
              <a:ext cx="4447" cy="75"/>
            </a:xfrm>
            <a:custGeom>
              <a:avLst/>
              <a:gdLst>
                <a:gd name="T0" fmla="*/ 0 w 1062"/>
                <a:gd name="T1" fmla="*/ 75 h 18"/>
                <a:gd name="T2" fmla="*/ 100 w 1062"/>
                <a:gd name="T3" fmla="*/ 0 h 18"/>
                <a:gd name="T4" fmla="*/ 4447 w 1062"/>
                <a:gd name="T5" fmla="*/ 0 h 18"/>
                <a:gd name="T6" fmla="*/ 0 60000 65536"/>
                <a:gd name="T7" fmla="*/ 0 60000 65536"/>
                <a:gd name="T8" fmla="*/ 0 60000 65536"/>
                <a:gd name="T9" fmla="*/ 0 w 1062"/>
                <a:gd name="T10" fmla="*/ 0 h 18"/>
                <a:gd name="T11" fmla="*/ 1062 w 106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2" h="18">
                  <a:moveTo>
                    <a:pt x="0" y="18"/>
                  </a:moveTo>
                  <a:lnTo>
                    <a:pt x="24" y="0"/>
                  </a:lnTo>
                  <a:lnTo>
                    <a:pt x="10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4" name="Freeform 20"/>
            <p:cNvSpPr>
              <a:spLocks/>
            </p:cNvSpPr>
            <p:nvPr/>
          </p:nvSpPr>
          <p:spPr bwMode="auto">
            <a:xfrm>
              <a:off x="749" y="1901"/>
              <a:ext cx="4447" cy="76"/>
            </a:xfrm>
            <a:custGeom>
              <a:avLst/>
              <a:gdLst>
                <a:gd name="T0" fmla="*/ 0 w 1062"/>
                <a:gd name="T1" fmla="*/ 76 h 18"/>
                <a:gd name="T2" fmla="*/ 100 w 1062"/>
                <a:gd name="T3" fmla="*/ 0 h 18"/>
                <a:gd name="T4" fmla="*/ 4447 w 1062"/>
                <a:gd name="T5" fmla="*/ 0 h 18"/>
                <a:gd name="T6" fmla="*/ 0 60000 65536"/>
                <a:gd name="T7" fmla="*/ 0 60000 65536"/>
                <a:gd name="T8" fmla="*/ 0 60000 65536"/>
                <a:gd name="T9" fmla="*/ 0 w 1062"/>
                <a:gd name="T10" fmla="*/ 0 h 18"/>
                <a:gd name="T11" fmla="*/ 1062 w 106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2" h="18">
                  <a:moveTo>
                    <a:pt x="0" y="18"/>
                  </a:moveTo>
                  <a:lnTo>
                    <a:pt x="24" y="0"/>
                  </a:lnTo>
                  <a:lnTo>
                    <a:pt x="10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5" name="Freeform 21"/>
            <p:cNvSpPr>
              <a:spLocks/>
            </p:cNvSpPr>
            <p:nvPr/>
          </p:nvSpPr>
          <p:spPr bwMode="auto">
            <a:xfrm>
              <a:off x="749" y="1596"/>
              <a:ext cx="4447" cy="75"/>
            </a:xfrm>
            <a:custGeom>
              <a:avLst/>
              <a:gdLst>
                <a:gd name="T0" fmla="*/ 0 w 1062"/>
                <a:gd name="T1" fmla="*/ 75 h 18"/>
                <a:gd name="T2" fmla="*/ 100 w 1062"/>
                <a:gd name="T3" fmla="*/ 0 h 18"/>
                <a:gd name="T4" fmla="*/ 4447 w 1062"/>
                <a:gd name="T5" fmla="*/ 0 h 18"/>
                <a:gd name="T6" fmla="*/ 0 60000 65536"/>
                <a:gd name="T7" fmla="*/ 0 60000 65536"/>
                <a:gd name="T8" fmla="*/ 0 60000 65536"/>
                <a:gd name="T9" fmla="*/ 0 w 1062"/>
                <a:gd name="T10" fmla="*/ 0 h 18"/>
                <a:gd name="T11" fmla="*/ 1062 w 106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2" h="18">
                  <a:moveTo>
                    <a:pt x="0" y="18"/>
                  </a:moveTo>
                  <a:lnTo>
                    <a:pt x="24" y="0"/>
                  </a:lnTo>
                  <a:lnTo>
                    <a:pt x="10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6" name="Freeform 22"/>
            <p:cNvSpPr>
              <a:spLocks/>
            </p:cNvSpPr>
            <p:nvPr/>
          </p:nvSpPr>
          <p:spPr bwMode="auto">
            <a:xfrm>
              <a:off x="749" y="3120"/>
              <a:ext cx="4447" cy="75"/>
            </a:xfrm>
            <a:custGeom>
              <a:avLst/>
              <a:gdLst>
                <a:gd name="T0" fmla="*/ 4447 w 4447"/>
                <a:gd name="T1" fmla="*/ 0 h 75"/>
                <a:gd name="T2" fmla="*/ 4346 w 4447"/>
                <a:gd name="T3" fmla="*/ 75 h 75"/>
                <a:gd name="T4" fmla="*/ 0 w 4447"/>
                <a:gd name="T5" fmla="*/ 75 h 75"/>
                <a:gd name="T6" fmla="*/ 100 w 4447"/>
                <a:gd name="T7" fmla="*/ 0 h 75"/>
                <a:gd name="T8" fmla="*/ 4447 w 444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7"/>
                <a:gd name="T16" fmla="*/ 0 h 75"/>
                <a:gd name="T17" fmla="*/ 4447 w 444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7" h="75">
                  <a:moveTo>
                    <a:pt x="4447" y="0"/>
                  </a:moveTo>
                  <a:lnTo>
                    <a:pt x="4346" y="75"/>
                  </a:lnTo>
                  <a:lnTo>
                    <a:pt x="0" y="75"/>
                  </a:lnTo>
                  <a:lnTo>
                    <a:pt x="100" y="0"/>
                  </a:lnTo>
                  <a:lnTo>
                    <a:pt x="444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7" name="Freeform 23"/>
            <p:cNvSpPr>
              <a:spLocks/>
            </p:cNvSpPr>
            <p:nvPr/>
          </p:nvSpPr>
          <p:spPr bwMode="auto">
            <a:xfrm>
              <a:off x="749" y="1596"/>
              <a:ext cx="100" cy="1599"/>
            </a:xfrm>
            <a:custGeom>
              <a:avLst/>
              <a:gdLst>
                <a:gd name="T0" fmla="*/ 0 w 100"/>
                <a:gd name="T1" fmla="*/ 1599 h 1599"/>
                <a:gd name="T2" fmla="*/ 0 w 100"/>
                <a:gd name="T3" fmla="*/ 75 h 1599"/>
                <a:gd name="T4" fmla="*/ 100 w 100"/>
                <a:gd name="T5" fmla="*/ 0 h 1599"/>
                <a:gd name="T6" fmla="*/ 100 w 100"/>
                <a:gd name="T7" fmla="*/ 1524 h 1599"/>
                <a:gd name="T8" fmla="*/ 0 w 100"/>
                <a:gd name="T9" fmla="*/ 1599 h 1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599"/>
                <a:gd name="T17" fmla="*/ 100 w 100"/>
                <a:gd name="T18" fmla="*/ 1599 h 1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599">
                  <a:moveTo>
                    <a:pt x="0" y="1599"/>
                  </a:moveTo>
                  <a:lnTo>
                    <a:pt x="0" y="75"/>
                  </a:lnTo>
                  <a:lnTo>
                    <a:pt x="100" y="0"/>
                  </a:lnTo>
                  <a:lnTo>
                    <a:pt x="100" y="1524"/>
                  </a:lnTo>
                  <a:lnTo>
                    <a:pt x="0" y="1599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8" name="Rectangle 24"/>
            <p:cNvSpPr>
              <a:spLocks noChangeArrowheads="1"/>
            </p:cNvSpPr>
            <p:nvPr/>
          </p:nvSpPr>
          <p:spPr bwMode="auto">
            <a:xfrm>
              <a:off x="849" y="1596"/>
              <a:ext cx="4347" cy="1524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59" name="Freeform 25"/>
            <p:cNvSpPr>
              <a:spLocks/>
            </p:cNvSpPr>
            <p:nvPr/>
          </p:nvSpPr>
          <p:spPr bwMode="auto">
            <a:xfrm>
              <a:off x="983" y="2533"/>
              <a:ext cx="38" cy="637"/>
            </a:xfrm>
            <a:custGeom>
              <a:avLst/>
              <a:gdLst>
                <a:gd name="T0" fmla="*/ 0 w 38"/>
                <a:gd name="T1" fmla="*/ 637 h 637"/>
                <a:gd name="T2" fmla="*/ 0 w 38"/>
                <a:gd name="T3" fmla="*/ 30 h 637"/>
                <a:gd name="T4" fmla="*/ 38 w 38"/>
                <a:gd name="T5" fmla="*/ 0 h 637"/>
                <a:gd name="T6" fmla="*/ 38 w 38"/>
                <a:gd name="T7" fmla="*/ 608 h 637"/>
                <a:gd name="T8" fmla="*/ 0 w 38"/>
                <a:gd name="T9" fmla="*/ 637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37"/>
                <a:gd name="T17" fmla="*/ 38 w 38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37">
                  <a:moveTo>
                    <a:pt x="0" y="637"/>
                  </a:moveTo>
                  <a:lnTo>
                    <a:pt x="0" y="30"/>
                  </a:lnTo>
                  <a:lnTo>
                    <a:pt x="38" y="0"/>
                  </a:lnTo>
                  <a:lnTo>
                    <a:pt x="38" y="608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0" name="Rectangle 26"/>
            <p:cNvSpPr>
              <a:spLocks noChangeArrowheads="1"/>
            </p:cNvSpPr>
            <p:nvPr/>
          </p:nvSpPr>
          <p:spPr bwMode="auto">
            <a:xfrm>
              <a:off x="866" y="2563"/>
              <a:ext cx="117" cy="607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1" name="Freeform 27"/>
            <p:cNvSpPr>
              <a:spLocks/>
            </p:cNvSpPr>
            <p:nvPr/>
          </p:nvSpPr>
          <p:spPr bwMode="auto">
            <a:xfrm>
              <a:off x="866" y="2533"/>
              <a:ext cx="155" cy="30"/>
            </a:xfrm>
            <a:custGeom>
              <a:avLst/>
              <a:gdLst>
                <a:gd name="T0" fmla="*/ 117 w 155"/>
                <a:gd name="T1" fmla="*/ 30 h 30"/>
                <a:gd name="T2" fmla="*/ 155 w 155"/>
                <a:gd name="T3" fmla="*/ 0 h 30"/>
                <a:gd name="T4" fmla="*/ 42 w 155"/>
                <a:gd name="T5" fmla="*/ 0 h 30"/>
                <a:gd name="T6" fmla="*/ 0 w 155"/>
                <a:gd name="T7" fmla="*/ 30 h 30"/>
                <a:gd name="T8" fmla="*/ 117 w 155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0"/>
                <a:gd name="T17" fmla="*/ 155 w 15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0">
                  <a:moveTo>
                    <a:pt x="117" y="30"/>
                  </a:moveTo>
                  <a:lnTo>
                    <a:pt x="155" y="0"/>
                  </a:lnTo>
                  <a:lnTo>
                    <a:pt x="42" y="0"/>
                  </a:lnTo>
                  <a:lnTo>
                    <a:pt x="0" y="30"/>
                  </a:lnTo>
                  <a:lnTo>
                    <a:pt x="117" y="30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2" name="Freeform 28"/>
            <p:cNvSpPr>
              <a:spLocks/>
            </p:cNvSpPr>
            <p:nvPr/>
          </p:nvSpPr>
          <p:spPr bwMode="auto">
            <a:xfrm>
              <a:off x="1272" y="1864"/>
              <a:ext cx="42" cy="1306"/>
            </a:xfrm>
            <a:custGeom>
              <a:avLst/>
              <a:gdLst>
                <a:gd name="T0" fmla="*/ 0 w 42"/>
                <a:gd name="T1" fmla="*/ 1306 h 1306"/>
                <a:gd name="T2" fmla="*/ 0 w 42"/>
                <a:gd name="T3" fmla="*/ 29 h 1306"/>
                <a:gd name="T4" fmla="*/ 42 w 42"/>
                <a:gd name="T5" fmla="*/ 0 h 1306"/>
                <a:gd name="T6" fmla="*/ 42 w 42"/>
                <a:gd name="T7" fmla="*/ 1277 h 1306"/>
                <a:gd name="T8" fmla="*/ 0 w 42"/>
                <a:gd name="T9" fmla="*/ 1306 h 1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06"/>
                <a:gd name="T17" fmla="*/ 42 w 42"/>
                <a:gd name="T18" fmla="*/ 1306 h 1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06">
                  <a:moveTo>
                    <a:pt x="0" y="1306"/>
                  </a:moveTo>
                  <a:lnTo>
                    <a:pt x="0" y="29"/>
                  </a:lnTo>
                  <a:lnTo>
                    <a:pt x="42" y="0"/>
                  </a:lnTo>
                  <a:lnTo>
                    <a:pt x="42" y="1277"/>
                  </a:lnTo>
                  <a:lnTo>
                    <a:pt x="0" y="1306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3" name="Rectangle 29"/>
            <p:cNvSpPr>
              <a:spLocks noChangeArrowheads="1"/>
            </p:cNvSpPr>
            <p:nvPr/>
          </p:nvSpPr>
          <p:spPr bwMode="auto">
            <a:xfrm>
              <a:off x="1155" y="1893"/>
              <a:ext cx="117" cy="1277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4" name="Freeform 30"/>
            <p:cNvSpPr>
              <a:spLocks/>
            </p:cNvSpPr>
            <p:nvPr/>
          </p:nvSpPr>
          <p:spPr bwMode="auto">
            <a:xfrm>
              <a:off x="1155" y="1864"/>
              <a:ext cx="159" cy="29"/>
            </a:xfrm>
            <a:custGeom>
              <a:avLst/>
              <a:gdLst>
                <a:gd name="T0" fmla="*/ 117 w 159"/>
                <a:gd name="T1" fmla="*/ 29 h 29"/>
                <a:gd name="T2" fmla="*/ 159 w 159"/>
                <a:gd name="T3" fmla="*/ 0 h 29"/>
                <a:gd name="T4" fmla="*/ 42 w 159"/>
                <a:gd name="T5" fmla="*/ 0 h 29"/>
                <a:gd name="T6" fmla="*/ 0 w 159"/>
                <a:gd name="T7" fmla="*/ 29 h 29"/>
                <a:gd name="T8" fmla="*/ 117 w 15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29"/>
                <a:gd name="T17" fmla="*/ 159 w 15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29">
                  <a:moveTo>
                    <a:pt x="117" y="29"/>
                  </a:moveTo>
                  <a:lnTo>
                    <a:pt x="159" y="0"/>
                  </a:lnTo>
                  <a:lnTo>
                    <a:pt x="42" y="0"/>
                  </a:lnTo>
                  <a:lnTo>
                    <a:pt x="0" y="29"/>
                  </a:lnTo>
                  <a:lnTo>
                    <a:pt x="117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5" name="Freeform 31"/>
            <p:cNvSpPr>
              <a:spLocks/>
            </p:cNvSpPr>
            <p:nvPr/>
          </p:nvSpPr>
          <p:spPr bwMode="auto">
            <a:xfrm>
              <a:off x="1561" y="2106"/>
              <a:ext cx="42" cy="1064"/>
            </a:xfrm>
            <a:custGeom>
              <a:avLst/>
              <a:gdLst>
                <a:gd name="T0" fmla="*/ 0 w 42"/>
                <a:gd name="T1" fmla="*/ 1064 h 1064"/>
                <a:gd name="T2" fmla="*/ 0 w 42"/>
                <a:gd name="T3" fmla="*/ 30 h 1064"/>
                <a:gd name="T4" fmla="*/ 42 w 42"/>
                <a:gd name="T5" fmla="*/ 0 h 1064"/>
                <a:gd name="T6" fmla="*/ 42 w 42"/>
                <a:gd name="T7" fmla="*/ 1035 h 1064"/>
                <a:gd name="T8" fmla="*/ 0 w 42"/>
                <a:gd name="T9" fmla="*/ 106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064"/>
                <a:gd name="T17" fmla="*/ 42 w 42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064">
                  <a:moveTo>
                    <a:pt x="0" y="1064"/>
                  </a:moveTo>
                  <a:lnTo>
                    <a:pt x="0" y="30"/>
                  </a:lnTo>
                  <a:lnTo>
                    <a:pt x="42" y="0"/>
                  </a:lnTo>
                  <a:lnTo>
                    <a:pt x="42" y="1035"/>
                  </a:lnTo>
                  <a:lnTo>
                    <a:pt x="0" y="1064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6" name="Rectangle 32"/>
            <p:cNvSpPr>
              <a:spLocks noChangeArrowheads="1"/>
            </p:cNvSpPr>
            <p:nvPr/>
          </p:nvSpPr>
          <p:spPr bwMode="auto">
            <a:xfrm>
              <a:off x="1448" y="2136"/>
              <a:ext cx="113" cy="1034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7" name="Freeform 33"/>
            <p:cNvSpPr>
              <a:spLocks/>
            </p:cNvSpPr>
            <p:nvPr/>
          </p:nvSpPr>
          <p:spPr bwMode="auto">
            <a:xfrm>
              <a:off x="1448" y="2106"/>
              <a:ext cx="155" cy="30"/>
            </a:xfrm>
            <a:custGeom>
              <a:avLst/>
              <a:gdLst>
                <a:gd name="T0" fmla="*/ 113 w 155"/>
                <a:gd name="T1" fmla="*/ 30 h 30"/>
                <a:gd name="T2" fmla="*/ 155 w 155"/>
                <a:gd name="T3" fmla="*/ 0 h 30"/>
                <a:gd name="T4" fmla="*/ 38 w 155"/>
                <a:gd name="T5" fmla="*/ 0 h 30"/>
                <a:gd name="T6" fmla="*/ 0 w 155"/>
                <a:gd name="T7" fmla="*/ 30 h 30"/>
                <a:gd name="T8" fmla="*/ 113 w 155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0"/>
                <a:gd name="T17" fmla="*/ 155 w 15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0">
                  <a:moveTo>
                    <a:pt x="113" y="30"/>
                  </a:moveTo>
                  <a:lnTo>
                    <a:pt x="155" y="0"/>
                  </a:lnTo>
                  <a:lnTo>
                    <a:pt x="38" y="0"/>
                  </a:lnTo>
                  <a:lnTo>
                    <a:pt x="0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8" name="Freeform 34"/>
            <p:cNvSpPr>
              <a:spLocks/>
            </p:cNvSpPr>
            <p:nvPr/>
          </p:nvSpPr>
          <p:spPr bwMode="auto">
            <a:xfrm>
              <a:off x="1850" y="2776"/>
              <a:ext cx="42" cy="394"/>
            </a:xfrm>
            <a:custGeom>
              <a:avLst/>
              <a:gdLst>
                <a:gd name="T0" fmla="*/ 0 w 42"/>
                <a:gd name="T1" fmla="*/ 394 h 394"/>
                <a:gd name="T2" fmla="*/ 0 w 42"/>
                <a:gd name="T3" fmla="*/ 30 h 394"/>
                <a:gd name="T4" fmla="*/ 42 w 42"/>
                <a:gd name="T5" fmla="*/ 0 h 394"/>
                <a:gd name="T6" fmla="*/ 42 w 42"/>
                <a:gd name="T7" fmla="*/ 365 h 394"/>
                <a:gd name="T8" fmla="*/ 0 w 42"/>
                <a:gd name="T9" fmla="*/ 394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94"/>
                <a:gd name="T17" fmla="*/ 42 w 42"/>
                <a:gd name="T18" fmla="*/ 394 h 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94">
                  <a:moveTo>
                    <a:pt x="0" y="394"/>
                  </a:moveTo>
                  <a:lnTo>
                    <a:pt x="0" y="30"/>
                  </a:lnTo>
                  <a:lnTo>
                    <a:pt x="42" y="0"/>
                  </a:lnTo>
                  <a:lnTo>
                    <a:pt x="42" y="36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69" name="Rectangle 35"/>
            <p:cNvSpPr>
              <a:spLocks noChangeArrowheads="1"/>
            </p:cNvSpPr>
            <p:nvPr/>
          </p:nvSpPr>
          <p:spPr bwMode="auto">
            <a:xfrm>
              <a:off x="1737" y="2806"/>
              <a:ext cx="113" cy="364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0" name="Freeform 36"/>
            <p:cNvSpPr>
              <a:spLocks/>
            </p:cNvSpPr>
            <p:nvPr/>
          </p:nvSpPr>
          <p:spPr bwMode="auto">
            <a:xfrm>
              <a:off x="1737" y="2776"/>
              <a:ext cx="155" cy="30"/>
            </a:xfrm>
            <a:custGeom>
              <a:avLst/>
              <a:gdLst>
                <a:gd name="T0" fmla="*/ 113 w 155"/>
                <a:gd name="T1" fmla="*/ 30 h 30"/>
                <a:gd name="T2" fmla="*/ 155 w 155"/>
                <a:gd name="T3" fmla="*/ 0 h 30"/>
                <a:gd name="T4" fmla="*/ 38 w 155"/>
                <a:gd name="T5" fmla="*/ 0 h 30"/>
                <a:gd name="T6" fmla="*/ 0 w 155"/>
                <a:gd name="T7" fmla="*/ 30 h 30"/>
                <a:gd name="T8" fmla="*/ 113 w 155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0"/>
                <a:gd name="T17" fmla="*/ 155 w 15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0">
                  <a:moveTo>
                    <a:pt x="113" y="30"/>
                  </a:moveTo>
                  <a:lnTo>
                    <a:pt x="155" y="0"/>
                  </a:lnTo>
                  <a:lnTo>
                    <a:pt x="38" y="0"/>
                  </a:lnTo>
                  <a:lnTo>
                    <a:pt x="0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1" name="Freeform 37"/>
            <p:cNvSpPr>
              <a:spLocks/>
            </p:cNvSpPr>
            <p:nvPr/>
          </p:nvSpPr>
          <p:spPr bwMode="auto">
            <a:xfrm>
              <a:off x="2143" y="2228"/>
              <a:ext cx="38" cy="942"/>
            </a:xfrm>
            <a:custGeom>
              <a:avLst/>
              <a:gdLst>
                <a:gd name="T0" fmla="*/ 0 w 38"/>
                <a:gd name="T1" fmla="*/ 942 h 942"/>
                <a:gd name="T2" fmla="*/ 0 w 38"/>
                <a:gd name="T3" fmla="*/ 29 h 942"/>
                <a:gd name="T4" fmla="*/ 38 w 38"/>
                <a:gd name="T5" fmla="*/ 0 h 942"/>
                <a:gd name="T6" fmla="*/ 38 w 38"/>
                <a:gd name="T7" fmla="*/ 913 h 942"/>
                <a:gd name="T8" fmla="*/ 0 w 38"/>
                <a:gd name="T9" fmla="*/ 942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942"/>
                <a:gd name="T17" fmla="*/ 38 w 38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942">
                  <a:moveTo>
                    <a:pt x="0" y="942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38" y="913"/>
                  </a:lnTo>
                  <a:lnTo>
                    <a:pt x="0" y="942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2" name="Rectangle 38"/>
            <p:cNvSpPr>
              <a:spLocks noChangeArrowheads="1"/>
            </p:cNvSpPr>
            <p:nvPr/>
          </p:nvSpPr>
          <p:spPr bwMode="auto">
            <a:xfrm>
              <a:off x="2026" y="2257"/>
              <a:ext cx="117" cy="913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3" name="Freeform 39"/>
            <p:cNvSpPr>
              <a:spLocks/>
            </p:cNvSpPr>
            <p:nvPr/>
          </p:nvSpPr>
          <p:spPr bwMode="auto">
            <a:xfrm>
              <a:off x="2026" y="2228"/>
              <a:ext cx="155" cy="29"/>
            </a:xfrm>
            <a:custGeom>
              <a:avLst/>
              <a:gdLst>
                <a:gd name="T0" fmla="*/ 117 w 155"/>
                <a:gd name="T1" fmla="*/ 29 h 29"/>
                <a:gd name="T2" fmla="*/ 155 w 155"/>
                <a:gd name="T3" fmla="*/ 0 h 29"/>
                <a:gd name="T4" fmla="*/ 37 w 155"/>
                <a:gd name="T5" fmla="*/ 0 h 29"/>
                <a:gd name="T6" fmla="*/ 0 w 155"/>
                <a:gd name="T7" fmla="*/ 29 h 29"/>
                <a:gd name="T8" fmla="*/ 117 w 155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9"/>
                <a:gd name="T17" fmla="*/ 155 w 15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9">
                  <a:moveTo>
                    <a:pt x="117" y="29"/>
                  </a:moveTo>
                  <a:lnTo>
                    <a:pt x="155" y="0"/>
                  </a:lnTo>
                  <a:lnTo>
                    <a:pt x="37" y="0"/>
                  </a:lnTo>
                  <a:lnTo>
                    <a:pt x="0" y="29"/>
                  </a:lnTo>
                  <a:lnTo>
                    <a:pt x="117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4" name="Freeform 40"/>
            <p:cNvSpPr>
              <a:spLocks/>
            </p:cNvSpPr>
            <p:nvPr/>
          </p:nvSpPr>
          <p:spPr bwMode="auto">
            <a:xfrm>
              <a:off x="2432" y="2714"/>
              <a:ext cx="38" cy="456"/>
            </a:xfrm>
            <a:custGeom>
              <a:avLst/>
              <a:gdLst>
                <a:gd name="T0" fmla="*/ 0 w 38"/>
                <a:gd name="T1" fmla="*/ 456 h 456"/>
                <a:gd name="T2" fmla="*/ 0 w 38"/>
                <a:gd name="T3" fmla="*/ 29 h 456"/>
                <a:gd name="T4" fmla="*/ 38 w 38"/>
                <a:gd name="T5" fmla="*/ 0 h 456"/>
                <a:gd name="T6" fmla="*/ 38 w 38"/>
                <a:gd name="T7" fmla="*/ 427 h 456"/>
                <a:gd name="T8" fmla="*/ 0 w 38"/>
                <a:gd name="T9" fmla="*/ 45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56"/>
                <a:gd name="T17" fmla="*/ 38 w 38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56">
                  <a:moveTo>
                    <a:pt x="0" y="456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38" y="427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5" name="Rectangle 41"/>
            <p:cNvSpPr>
              <a:spLocks noChangeArrowheads="1"/>
            </p:cNvSpPr>
            <p:nvPr/>
          </p:nvSpPr>
          <p:spPr bwMode="auto">
            <a:xfrm>
              <a:off x="2315" y="2743"/>
              <a:ext cx="117" cy="427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6" name="Freeform 42"/>
            <p:cNvSpPr>
              <a:spLocks/>
            </p:cNvSpPr>
            <p:nvPr/>
          </p:nvSpPr>
          <p:spPr bwMode="auto">
            <a:xfrm>
              <a:off x="2315" y="2714"/>
              <a:ext cx="155" cy="29"/>
            </a:xfrm>
            <a:custGeom>
              <a:avLst/>
              <a:gdLst>
                <a:gd name="T0" fmla="*/ 117 w 155"/>
                <a:gd name="T1" fmla="*/ 29 h 29"/>
                <a:gd name="T2" fmla="*/ 155 w 155"/>
                <a:gd name="T3" fmla="*/ 0 h 29"/>
                <a:gd name="T4" fmla="*/ 42 w 155"/>
                <a:gd name="T5" fmla="*/ 0 h 29"/>
                <a:gd name="T6" fmla="*/ 0 w 155"/>
                <a:gd name="T7" fmla="*/ 29 h 29"/>
                <a:gd name="T8" fmla="*/ 117 w 155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9"/>
                <a:gd name="T17" fmla="*/ 155 w 15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9">
                  <a:moveTo>
                    <a:pt x="117" y="29"/>
                  </a:moveTo>
                  <a:lnTo>
                    <a:pt x="155" y="0"/>
                  </a:lnTo>
                  <a:lnTo>
                    <a:pt x="42" y="0"/>
                  </a:lnTo>
                  <a:lnTo>
                    <a:pt x="0" y="29"/>
                  </a:lnTo>
                  <a:lnTo>
                    <a:pt x="117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7" name="Freeform 43"/>
            <p:cNvSpPr>
              <a:spLocks/>
            </p:cNvSpPr>
            <p:nvPr/>
          </p:nvSpPr>
          <p:spPr bwMode="auto">
            <a:xfrm>
              <a:off x="2721" y="2956"/>
              <a:ext cx="38" cy="214"/>
            </a:xfrm>
            <a:custGeom>
              <a:avLst/>
              <a:gdLst>
                <a:gd name="T0" fmla="*/ 0 w 38"/>
                <a:gd name="T1" fmla="*/ 214 h 214"/>
                <a:gd name="T2" fmla="*/ 0 w 38"/>
                <a:gd name="T3" fmla="*/ 34 h 214"/>
                <a:gd name="T4" fmla="*/ 38 w 38"/>
                <a:gd name="T5" fmla="*/ 0 h 214"/>
                <a:gd name="T6" fmla="*/ 38 w 38"/>
                <a:gd name="T7" fmla="*/ 185 h 214"/>
                <a:gd name="T8" fmla="*/ 0 w 38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214"/>
                <a:gd name="T17" fmla="*/ 38 w 38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214">
                  <a:moveTo>
                    <a:pt x="0" y="214"/>
                  </a:moveTo>
                  <a:lnTo>
                    <a:pt x="0" y="34"/>
                  </a:lnTo>
                  <a:lnTo>
                    <a:pt x="38" y="0"/>
                  </a:lnTo>
                  <a:lnTo>
                    <a:pt x="38" y="18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8" name="Rectangle 44"/>
            <p:cNvSpPr>
              <a:spLocks noChangeArrowheads="1"/>
            </p:cNvSpPr>
            <p:nvPr/>
          </p:nvSpPr>
          <p:spPr bwMode="auto">
            <a:xfrm>
              <a:off x="2604" y="2990"/>
              <a:ext cx="117" cy="180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79" name="Freeform 45"/>
            <p:cNvSpPr>
              <a:spLocks/>
            </p:cNvSpPr>
            <p:nvPr/>
          </p:nvSpPr>
          <p:spPr bwMode="auto">
            <a:xfrm>
              <a:off x="2604" y="2956"/>
              <a:ext cx="155" cy="34"/>
            </a:xfrm>
            <a:custGeom>
              <a:avLst/>
              <a:gdLst>
                <a:gd name="T0" fmla="*/ 117 w 155"/>
                <a:gd name="T1" fmla="*/ 34 h 34"/>
                <a:gd name="T2" fmla="*/ 155 w 155"/>
                <a:gd name="T3" fmla="*/ 0 h 34"/>
                <a:gd name="T4" fmla="*/ 42 w 155"/>
                <a:gd name="T5" fmla="*/ 0 h 34"/>
                <a:gd name="T6" fmla="*/ 0 w 155"/>
                <a:gd name="T7" fmla="*/ 34 h 34"/>
                <a:gd name="T8" fmla="*/ 117 w 15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4"/>
                <a:gd name="T17" fmla="*/ 155 w 15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4">
                  <a:moveTo>
                    <a:pt x="117" y="34"/>
                  </a:moveTo>
                  <a:lnTo>
                    <a:pt x="155" y="0"/>
                  </a:lnTo>
                  <a:lnTo>
                    <a:pt x="42" y="0"/>
                  </a:lnTo>
                  <a:lnTo>
                    <a:pt x="0" y="34"/>
                  </a:lnTo>
                  <a:lnTo>
                    <a:pt x="117" y="34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0" name="Freeform 46"/>
            <p:cNvSpPr>
              <a:spLocks/>
            </p:cNvSpPr>
            <p:nvPr/>
          </p:nvSpPr>
          <p:spPr bwMode="auto">
            <a:xfrm>
              <a:off x="3010" y="2714"/>
              <a:ext cx="42" cy="456"/>
            </a:xfrm>
            <a:custGeom>
              <a:avLst/>
              <a:gdLst>
                <a:gd name="T0" fmla="*/ 0 w 42"/>
                <a:gd name="T1" fmla="*/ 456 h 456"/>
                <a:gd name="T2" fmla="*/ 0 w 42"/>
                <a:gd name="T3" fmla="*/ 29 h 456"/>
                <a:gd name="T4" fmla="*/ 42 w 42"/>
                <a:gd name="T5" fmla="*/ 0 h 456"/>
                <a:gd name="T6" fmla="*/ 42 w 42"/>
                <a:gd name="T7" fmla="*/ 427 h 456"/>
                <a:gd name="T8" fmla="*/ 0 w 42"/>
                <a:gd name="T9" fmla="*/ 45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56"/>
                <a:gd name="T17" fmla="*/ 42 w 42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56">
                  <a:moveTo>
                    <a:pt x="0" y="456"/>
                  </a:moveTo>
                  <a:lnTo>
                    <a:pt x="0" y="29"/>
                  </a:lnTo>
                  <a:lnTo>
                    <a:pt x="42" y="0"/>
                  </a:lnTo>
                  <a:lnTo>
                    <a:pt x="42" y="427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1" name="Rectangle 47"/>
            <p:cNvSpPr>
              <a:spLocks noChangeArrowheads="1"/>
            </p:cNvSpPr>
            <p:nvPr/>
          </p:nvSpPr>
          <p:spPr bwMode="auto">
            <a:xfrm>
              <a:off x="2893" y="2743"/>
              <a:ext cx="117" cy="427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2" name="Freeform 48"/>
            <p:cNvSpPr>
              <a:spLocks/>
            </p:cNvSpPr>
            <p:nvPr/>
          </p:nvSpPr>
          <p:spPr bwMode="auto">
            <a:xfrm>
              <a:off x="2893" y="2714"/>
              <a:ext cx="159" cy="29"/>
            </a:xfrm>
            <a:custGeom>
              <a:avLst/>
              <a:gdLst>
                <a:gd name="T0" fmla="*/ 117 w 159"/>
                <a:gd name="T1" fmla="*/ 29 h 29"/>
                <a:gd name="T2" fmla="*/ 159 w 159"/>
                <a:gd name="T3" fmla="*/ 0 h 29"/>
                <a:gd name="T4" fmla="*/ 41 w 159"/>
                <a:gd name="T5" fmla="*/ 0 h 29"/>
                <a:gd name="T6" fmla="*/ 0 w 159"/>
                <a:gd name="T7" fmla="*/ 29 h 29"/>
                <a:gd name="T8" fmla="*/ 117 w 15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29"/>
                <a:gd name="T17" fmla="*/ 159 w 15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29">
                  <a:moveTo>
                    <a:pt x="117" y="29"/>
                  </a:moveTo>
                  <a:lnTo>
                    <a:pt x="159" y="0"/>
                  </a:lnTo>
                  <a:lnTo>
                    <a:pt x="41" y="0"/>
                  </a:lnTo>
                  <a:lnTo>
                    <a:pt x="0" y="29"/>
                  </a:lnTo>
                  <a:lnTo>
                    <a:pt x="117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3" name="Freeform 49"/>
            <p:cNvSpPr>
              <a:spLocks/>
            </p:cNvSpPr>
            <p:nvPr/>
          </p:nvSpPr>
          <p:spPr bwMode="auto">
            <a:xfrm>
              <a:off x="3299" y="3019"/>
              <a:ext cx="42" cy="151"/>
            </a:xfrm>
            <a:custGeom>
              <a:avLst/>
              <a:gdLst>
                <a:gd name="T0" fmla="*/ 0 w 42"/>
                <a:gd name="T1" fmla="*/ 151 h 151"/>
                <a:gd name="T2" fmla="*/ 0 w 42"/>
                <a:gd name="T3" fmla="*/ 29 h 151"/>
                <a:gd name="T4" fmla="*/ 42 w 42"/>
                <a:gd name="T5" fmla="*/ 0 h 151"/>
                <a:gd name="T6" fmla="*/ 42 w 42"/>
                <a:gd name="T7" fmla="*/ 122 h 151"/>
                <a:gd name="T8" fmla="*/ 0 w 4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1"/>
                <a:gd name="T17" fmla="*/ 42 w 4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1">
                  <a:moveTo>
                    <a:pt x="0" y="151"/>
                  </a:moveTo>
                  <a:lnTo>
                    <a:pt x="0" y="29"/>
                  </a:lnTo>
                  <a:lnTo>
                    <a:pt x="42" y="0"/>
                  </a:lnTo>
                  <a:lnTo>
                    <a:pt x="42" y="1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4" name="Rectangle 50"/>
            <p:cNvSpPr>
              <a:spLocks noChangeArrowheads="1"/>
            </p:cNvSpPr>
            <p:nvPr/>
          </p:nvSpPr>
          <p:spPr bwMode="auto">
            <a:xfrm>
              <a:off x="3186" y="3048"/>
              <a:ext cx="113" cy="122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5" name="Freeform 51"/>
            <p:cNvSpPr>
              <a:spLocks/>
            </p:cNvSpPr>
            <p:nvPr/>
          </p:nvSpPr>
          <p:spPr bwMode="auto">
            <a:xfrm>
              <a:off x="3186" y="3019"/>
              <a:ext cx="155" cy="29"/>
            </a:xfrm>
            <a:custGeom>
              <a:avLst/>
              <a:gdLst>
                <a:gd name="T0" fmla="*/ 113 w 155"/>
                <a:gd name="T1" fmla="*/ 29 h 29"/>
                <a:gd name="T2" fmla="*/ 155 w 155"/>
                <a:gd name="T3" fmla="*/ 0 h 29"/>
                <a:gd name="T4" fmla="*/ 37 w 155"/>
                <a:gd name="T5" fmla="*/ 0 h 29"/>
                <a:gd name="T6" fmla="*/ 0 w 155"/>
                <a:gd name="T7" fmla="*/ 29 h 29"/>
                <a:gd name="T8" fmla="*/ 113 w 155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9"/>
                <a:gd name="T17" fmla="*/ 155 w 15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9">
                  <a:moveTo>
                    <a:pt x="113" y="29"/>
                  </a:moveTo>
                  <a:lnTo>
                    <a:pt x="155" y="0"/>
                  </a:lnTo>
                  <a:lnTo>
                    <a:pt x="37" y="0"/>
                  </a:lnTo>
                  <a:lnTo>
                    <a:pt x="0" y="29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6" name="Freeform 52"/>
            <p:cNvSpPr>
              <a:spLocks/>
            </p:cNvSpPr>
            <p:nvPr/>
          </p:nvSpPr>
          <p:spPr bwMode="auto">
            <a:xfrm>
              <a:off x="3588" y="3019"/>
              <a:ext cx="42" cy="151"/>
            </a:xfrm>
            <a:custGeom>
              <a:avLst/>
              <a:gdLst>
                <a:gd name="T0" fmla="*/ 0 w 42"/>
                <a:gd name="T1" fmla="*/ 151 h 151"/>
                <a:gd name="T2" fmla="*/ 0 w 42"/>
                <a:gd name="T3" fmla="*/ 29 h 151"/>
                <a:gd name="T4" fmla="*/ 42 w 42"/>
                <a:gd name="T5" fmla="*/ 0 h 151"/>
                <a:gd name="T6" fmla="*/ 42 w 42"/>
                <a:gd name="T7" fmla="*/ 122 h 151"/>
                <a:gd name="T8" fmla="*/ 0 w 4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1"/>
                <a:gd name="T17" fmla="*/ 42 w 4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1">
                  <a:moveTo>
                    <a:pt x="0" y="151"/>
                  </a:moveTo>
                  <a:lnTo>
                    <a:pt x="0" y="29"/>
                  </a:lnTo>
                  <a:lnTo>
                    <a:pt x="42" y="0"/>
                  </a:lnTo>
                  <a:lnTo>
                    <a:pt x="42" y="1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7" name="Rectangle 53"/>
            <p:cNvSpPr>
              <a:spLocks noChangeArrowheads="1"/>
            </p:cNvSpPr>
            <p:nvPr/>
          </p:nvSpPr>
          <p:spPr bwMode="auto">
            <a:xfrm>
              <a:off x="3475" y="3048"/>
              <a:ext cx="113" cy="122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8" name="Freeform 54"/>
            <p:cNvSpPr>
              <a:spLocks/>
            </p:cNvSpPr>
            <p:nvPr/>
          </p:nvSpPr>
          <p:spPr bwMode="auto">
            <a:xfrm>
              <a:off x="3475" y="3019"/>
              <a:ext cx="155" cy="29"/>
            </a:xfrm>
            <a:custGeom>
              <a:avLst/>
              <a:gdLst>
                <a:gd name="T0" fmla="*/ 113 w 155"/>
                <a:gd name="T1" fmla="*/ 29 h 29"/>
                <a:gd name="T2" fmla="*/ 155 w 155"/>
                <a:gd name="T3" fmla="*/ 0 h 29"/>
                <a:gd name="T4" fmla="*/ 37 w 155"/>
                <a:gd name="T5" fmla="*/ 0 h 29"/>
                <a:gd name="T6" fmla="*/ 0 w 155"/>
                <a:gd name="T7" fmla="*/ 29 h 29"/>
                <a:gd name="T8" fmla="*/ 113 w 155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9"/>
                <a:gd name="T17" fmla="*/ 155 w 15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9">
                  <a:moveTo>
                    <a:pt x="113" y="29"/>
                  </a:moveTo>
                  <a:lnTo>
                    <a:pt x="155" y="0"/>
                  </a:lnTo>
                  <a:lnTo>
                    <a:pt x="37" y="0"/>
                  </a:lnTo>
                  <a:lnTo>
                    <a:pt x="0" y="29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89" name="Freeform 55"/>
            <p:cNvSpPr>
              <a:spLocks/>
            </p:cNvSpPr>
            <p:nvPr/>
          </p:nvSpPr>
          <p:spPr bwMode="auto">
            <a:xfrm>
              <a:off x="3881" y="2956"/>
              <a:ext cx="37" cy="214"/>
            </a:xfrm>
            <a:custGeom>
              <a:avLst/>
              <a:gdLst>
                <a:gd name="T0" fmla="*/ 0 w 37"/>
                <a:gd name="T1" fmla="*/ 214 h 214"/>
                <a:gd name="T2" fmla="*/ 0 w 37"/>
                <a:gd name="T3" fmla="*/ 34 h 214"/>
                <a:gd name="T4" fmla="*/ 37 w 37"/>
                <a:gd name="T5" fmla="*/ 0 h 214"/>
                <a:gd name="T6" fmla="*/ 37 w 37"/>
                <a:gd name="T7" fmla="*/ 185 h 214"/>
                <a:gd name="T8" fmla="*/ 0 w 37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4"/>
                <a:gd name="T17" fmla="*/ 37 w 37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4">
                  <a:moveTo>
                    <a:pt x="0" y="214"/>
                  </a:moveTo>
                  <a:lnTo>
                    <a:pt x="0" y="34"/>
                  </a:lnTo>
                  <a:lnTo>
                    <a:pt x="37" y="0"/>
                  </a:lnTo>
                  <a:lnTo>
                    <a:pt x="37" y="18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0" name="Rectangle 56"/>
            <p:cNvSpPr>
              <a:spLocks noChangeArrowheads="1"/>
            </p:cNvSpPr>
            <p:nvPr/>
          </p:nvSpPr>
          <p:spPr bwMode="auto">
            <a:xfrm>
              <a:off x="3764" y="2990"/>
              <a:ext cx="117" cy="180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1" name="Freeform 57"/>
            <p:cNvSpPr>
              <a:spLocks/>
            </p:cNvSpPr>
            <p:nvPr/>
          </p:nvSpPr>
          <p:spPr bwMode="auto">
            <a:xfrm>
              <a:off x="3764" y="2956"/>
              <a:ext cx="154" cy="34"/>
            </a:xfrm>
            <a:custGeom>
              <a:avLst/>
              <a:gdLst>
                <a:gd name="T0" fmla="*/ 117 w 154"/>
                <a:gd name="T1" fmla="*/ 34 h 34"/>
                <a:gd name="T2" fmla="*/ 154 w 154"/>
                <a:gd name="T3" fmla="*/ 0 h 34"/>
                <a:gd name="T4" fmla="*/ 37 w 154"/>
                <a:gd name="T5" fmla="*/ 0 h 34"/>
                <a:gd name="T6" fmla="*/ 0 w 154"/>
                <a:gd name="T7" fmla="*/ 34 h 34"/>
                <a:gd name="T8" fmla="*/ 117 w 154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34"/>
                <a:gd name="T17" fmla="*/ 154 w 15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34">
                  <a:moveTo>
                    <a:pt x="117" y="34"/>
                  </a:moveTo>
                  <a:lnTo>
                    <a:pt x="154" y="0"/>
                  </a:lnTo>
                  <a:lnTo>
                    <a:pt x="37" y="0"/>
                  </a:lnTo>
                  <a:lnTo>
                    <a:pt x="0" y="34"/>
                  </a:lnTo>
                  <a:lnTo>
                    <a:pt x="117" y="34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2" name="Freeform 58"/>
            <p:cNvSpPr>
              <a:spLocks/>
            </p:cNvSpPr>
            <p:nvPr/>
          </p:nvSpPr>
          <p:spPr bwMode="auto">
            <a:xfrm>
              <a:off x="4170" y="3019"/>
              <a:ext cx="37" cy="151"/>
            </a:xfrm>
            <a:custGeom>
              <a:avLst/>
              <a:gdLst>
                <a:gd name="T0" fmla="*/ 0 w 37"/>
                <a:gd name="T1" fmla="*/ 151 h 151"/>
                <a:gd name="T2" fmla="*/ 0 w 37"/>
                <a:gd name="T3" fmla="*/ 29 h 151"/>
                <a:gd name="T4" fmla="*/ 37 w 37"/>
                <a:gd name="T5" fmla="*/ 0 h 151"/>
                <a:gd name="T6" fmla="*/ 37 w 37"/>
                <a:gd name="T7" fmla="*/ 122 h 151"/>
                <a:gd name="T8" fmla="*/ 0 w 37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51"/>
                <a:gd name="T17" fmla="*/ 37 w 37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51">
                  <a:moveTo>
                    <a:pt x="0" y="151"/>
                  </a:moveTo>
                  <a:lnTo>
                    <a:pt x="0" y="29"/>
                  </a:lnTo>
                  <a:lnTo>
                    <a:pt x="37" y="0"/>
                  </a:lnTo>
                  <a:lnTo>
                    <a:pt x="37" y="12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3" name="Rectangle 59"/>
            <p:cNvSpPr>
              <a:spLocks noChangeArrowheads="1"/>
            </p:cNvSpPr>
            <p:nvPr/>
          </p:nvSpPr>
          <p:spPr bwMode="auto">
            <a:xfrm>
              <a:off x="4052" y="3048"/>
              <a:ext cx="118" cy="122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4" name="Freeform 60"/>
            <p:cNvSpPr>
              <a:spLocks/>
            </p:cNvSpPr>
            <p:nvPr/>
          </p:nvSpPr>
          <p:spPr bwMode="auto">
            <a:xfrm>
              <a:off x="4052" y="3019"/>
              <a:ext cx="155" cy="29"/>
            </a:xfrm>
            <a:custGeom>
              <a:avLst/>
              <a:gdLst>
                <a:gd name="T0" fmla="*/ 118 w 155"/>
                <a:gd name="T1" fmla="*/ 29 h 29"/>
                <a:gd name="T2" fmla="*/ 155 w 155"/>
                <a:gd name="T3" fmla="*/ 0 h 29"/>
                <a:gd name="T4" fmla="*/ 42 w 155"/>
                <a:gd name="T5" fmla="*/ 0 h 29"/>
                <a:gd name="T6" fmla="*/ 0 w 155"/>
                <a:gd name="T7" fmla="*/ 29 h 29"/>
                <a:gd name="T8" fmla="*/ 118 w 155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9"/>
                <a:gd name="T17" fmla="*/ 155 w 15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9">
                  <a:moveTo>
                    <a:pt x="118" y="29"/>
                  </a:moveTo>
                  <a:lnTo>
                    <a:pt x="155" y="0"/>
                  </a:lnTo>
                  <a:lnTo>
                    <a:pt x="42" y="0"/>
                  </a:lnTo>
                  <a:lnTo>
                    <a:pt x="0" y="29"/>
                  </a:lnTo>
                  <a:lnTo>
                    <a:pt x="118" y="29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5" name="Freeform 61"/>
            <p:cNvSpPr>
              <a:spLocks/>
            </p:cNvSpPr>
            <p:nvPr/>
          </p:nvSpPr>
          <p:spPr bwMode="auto">
            <a:xfrm>
              <a:off x="4459" y="3078"/>
              <a:ext cx="37" cy="92"/>
            </a:xfrm>
            <a:custGeom>
              <a:avLst/>
              <a:gdLst>
                <a:gd name="T0" fmla="*/ 0 w 37"/>
                <a:gd name="T1" fmla="*/ 92 h 92"/>
                <a:gd name="T2" fmla="*/ 0 w 37"/>
                <a:gd name="T3" fmla="*/ 33 h 92"/>
                <a:gd name="T4" fmla="*/ 37 w 37"/>
                <a:gd name="T5" fmla="*/ 0 h 92"/>
                <a:gd name="T6" fmla="*/ 37 w 37"/>
                <a:gd name="T7" fmla="*/ 63 h 92"/>
                <a:gd name="T8" fmla="*/ 0 w 37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2"/>
                <a:gd name="T17" fmla="*/ 37 w 3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2">
                  <a:moveTo>
                    <a:pt x="0" y="92"/>
                  </a:moveTo>
                  <a:lnTo>
                    <a:pt x="0" y="33"/>
                  </a:lnTo>
                  <a:lnTo>
                    <a:pt x="37" y="0"/>
                  </a:lnTo>
                  <a:lnTo>
                    <a:pt x="37" y="6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6" name="Rectangle 62"/>
            <p:cNvSpPr>
              <a:spLocks noChangeArrowheads="1"/>
            </p:cNvSpPr>
            <p:nvPr/>
          </p:nvSpPr>
          <p:spPr bwMode="auto">
            <a:xfrm>
              <a:off x="4341" y="3111"/>
              <a:ext cx="118" cy="59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7" name="Freeform 63"/>
            <p:cNvSpPr>
              <a:spLocks/>
            </p:cNvSpPr>
            <p:nvPr/>
          </p:nvSpPr>
          <p:spPr bwMode="auto">
            <a:xfrm>
              <a:off x="4341" y="3078"/>
              <a:ext cx="155" cy="33"/>
            </a:xfrm>
            <a:custGeom>
              <a:avLst/>
              <a:gdLst>
                <a:gd name="T0" fmla="*/ 118 w 155"/>
                <a:gd name="T1" fmla="*/ 33 h 33"/>
                <a:gd name="T2" fmla="*/ 155 w 155"/>
                <a:gd name="T3" fmla="*/ 0 h 33"/>
                <a:gd name="T4" fmla="*/ 42 w 155"/>
                <a:gd name="T5" fmla="*/ 0 h 33"/>
                <a:gd name="T6" fmla="*/ 0 w 155"/>
                <a:gd name="T7" fmla="*/ 33 h 33"/>
                <a:gd name="T8" fmla="*/ 118 w 155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3"/>
                <a:gd name="T17" fmla="*/ 155 w 15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3">
                  <a:moveTo>
                    <a:pt x="118" y="33"/>
                  </a:moveTo>
                  <a:lnTo>
                    <a:pt x="155" y="0"/>
                  </a:lnTo>
                  <a:lnTo>
                    <a:pt x="42" y="0"/>
                  </a:lnTo>
                  <a:lnTo>
                    <a:pt x="0" y="33"/>
                  </a:lnTo>
                  <a:lnTo>
                    <a:pt x="118" y="33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8" name="Freeform 64"/>
            <p:cNvSpPr>
              <a:spLocks/>
            </p:cNvSpPr>
            <p:nvPr/>
          </p:nvSpPr>
          <p:spPr bwMode="auto">
            <a:xfrm>
              <a:off x="4748" y="3078"/>
              <a:ext cx="41" cy="92"/>
            </a:xfrm>
            <a:custGeom>
              <a:avLst/>
              <a:gdLst>
                <a:gd name="T0" fmla="*/ 0 w 41"/>
                <a:gd name="T1" fmla="*/ 92 h 92"/>
                <a:gd name="T2" fmla="*/ 0 w 41"/>
                <a:gd name="T3" fmla="*/ 33 h 92"/>
                <a:gd name="T4" fmla="*/ 41 w 41"/>
                <a:gd name="T5" fmla="*/ 0 h 92"/>
                <a:gd name="T6" fmla="*/ 41 w 41"/>
                <a:gd name="T7" fmla="*/ 63 h 92"/>
                <a:gd name="T8" fmla="*/ 0 w 41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0" y="92"/>
                  </a:moveTo>
                  <a:lnTo>
                    <a:pt x="0" y="33"/>
                  </a:lnTo>
                  <a:lnTo>
                    <a:pt x="41" y="0"/>
                  </a:lnTo>
                  <a:lnTo>
                    <a:pt x="41" y="6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99" name="Rectangle 65"/>
            <p:cNvSpPr>
              <a:spLocks noChangeArrowheads="1"/>
            </p:cNvSpPr>
            <p:nvPr/>
          </p:nvSpPr>
          <p:spPr bwMode="auto">
            <a:xfrm>
              <a:off x="4630" y="3111"/>
              <a:ext cx="118" cy="59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00" name="Freeform 66"/>
            <p:cNvSpPr>
              <a:spLocks/>
            </p:cNvSpPr>
            <p:nvPr/>
          </p:nvSpPr>
          <p:spPr bwMode="auto">
            <a:xfrm>
              <a:off x="4630" y="3078"/>
              <a:ext cx="159" cy="33"/>
            </a:xfrm>
            <a:custGeom>
              <a:avLst/>
              <a:gdLst>
                <a:gd name="T0" fmla="*/ 118 w 159"/>
                <a:gd name="T1" fmla="*/ 33 h 33"/>
                <a:gd name="T2" fmla="*/ 159 w 159"/>
                <a:gd name="T3" fmla="*/ 0 h 33"/>
                <a:gd name="T4" fmla="*/ 42 w 159"/>
                <a:gd name="T5" fmla="*/ 0 h 33"/>
                <a:gd name="T6" fmla="*/ 0 w 159"/>
                <a:gd name="T7" fmla="*/ 33 h 33"/>
                <a:gd name="T8" fmla="*/ 118 w 159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3"/>
                <a:gd name="T17" fmla="*/ 159 w 15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3">
                  <a:moveTo>
                    <a:pt x="118" y="33"/>
                  </a:moveTo>
                  <a:lnTo>
                    <a:pt x="159" y="0"/>
                  </a:lnTo>
                  <a:lnTo>
                    <a:pt x="42" y="0"/>
                  </a:lnTo>
                  <a:lnTo>
                    <a:pt x="0" y="33"/>
                  </a:lnTo>
                  <a:lnTo>
                    <a:pt x="118" y="33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01" name="Freeform 67"/>
            <p:cNvSpPr>
              <a:spLocks/>
            </p:cNvSpPr>
            <p:nvPr/>
          </p:nvSpPr>
          <p:spPr bwMode="auto">
            <a:xfrm>
              <a:off x="5037" y="2956"/>
              <a:ext cx="41" cy="214"/>
            </a:xfrm>
            <a:custGeom>
              <a:avLst/>
              <a:gdLst>
                <a:gd name="T0" fmla="*/ 0 w 41"/>
                <a:gd name="T1" fmla="*/ 214 h 214"/>
                <a:gd name="T2" fmla="*/ 0 w 41"/>
                <a:gd name="T3" fmla="*/ 34 h 214"/>
                <a:gd name="T4" fmla="*/ 41 w 41"/>
                <a:gd name="T5" fmla="*/ 0 h 214"/>
                <a:gd name="T6" fmla="*/ 41 w 41"/>
                <a:gd name="T7" fmla="*/ 185 h 214"/>
                <a:gd name="T8" fmla="*/ 0 w 41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4"/>
                <a:gd name="T17" fmla="*/ 41 w 41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4">
                  <a:moveTo>
                    <a:pt x="0" y="214"/>
                  </a:moveTo>
                  <a:lnTo>
                    <a:pt x="0" y="34"/>
                  </a:lnTo>
                  <a:lnTo>
                    <a:pt x="41" y="0"/>
                  </a:lnTo>
                  <a:lnTo>
                    <a:pt x="41" y="18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D4D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02" name="Rectangle 68"/>
            <p:cNvSpPr>
              <a:spLocks noChangeArrowheads="1"/>
            </p:cNvSpPr>
            <p:nvPr/>
          </p:nvSpPr>
          <p:spPr bwMode="auto">
            <a:xfrm>
              <a:off x="4923" y="2990"/>
              <a:ext cx="114" cy="180"/>
            </a:xfrm>
            <a:prstGeom prst="rect">
              <a:avLst/>
            </a:prstGeom>
            <a:solidFill>
              <a:srgbClr val="9999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03" name="Freeform 69"/>
            <p:cNvSpPr>
              <a:spLocks/>
            </p:cNvSpPr>
            <p:nvPr/>
          </p:nvSpPr>
          <p:spPr bwMode="auto">
            <a:xfrm>
              <a:off x="4923" y="2956"/>
              <a:ext cx="155" cy="34"/>
            </a:xfrm>
            <a:custGeom>
              <a:avLst/>
              <a:gdLst>
                <a:gd name="T0" fmla="*/ 114 w 155"/>
                <a:gd name="T1" fmla="*/ 34 h 34"/>
                <a:gd name="T2" fmla="*/ 155 w 155"/>
                <a:gd name="T3" fmla="*/ 0 h 34"/>
                <a:gd name="T4" fmla="*/ 38 w 155"/>
                <a:gd name="T5" fmla="*/ 0 h 34"/>
                <a:gd name="T6" fmla="*/ 0 w 155"/>
                <a:gd name="T7" fmla="*/ 34 h 34"/>
                <a:gd name="T8" fmla="*/ 114 w 15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4"/>
                <a:gd name="T17" fmla="*/ 155 w 15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4">
                  <a:moveTo>
                    <a:pt x="114" y="34"/>
                  </a:moveTo>
                  <a:lnTo>
                    <a:pt x="155" y="0"/>
                  </a:lnTo>
                  <a:lnTo>
                    <a:pt x="38" y="0"/>
                  </a:lnTo>
                  <a:lnTo>
                    <a:pt x="0" y="34"/>
                  </a:lnTo>
                  <a:lnTo>
                    <a:pt x="114" y="34"/>
                  </a:lnTo>
                  <a:close/>
                </a:path>
              </a:pathLst>
            </a:custGeom>
            <a:solidFill>
              <a:srgbClr val="7373B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04" name="Line 70"/>
            <p:cNvSpPr>
              <a:spLocks noChangeShapeType="1"/>
            </p:cNvSpPr>
            <p:nvPr/>
          </p:nvSpPr>
          <p:spPr bwMode="auto">
            <a:xfrm flipV="1">
              <a:off x="749" y="1671"/>
              <a:ext cx="1" cy="15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05" name="Line 71"/>
            <p:cNvSpPr>
              <a:spLocks noChangeShapeType="1"/>
            </p:cNvSpPr>
            <p:nvPr/>
          </p:nvSpPr>
          <p:spPr bwMode="auto">
            <a:xfrm flipH="1">
              <a:off x="723" y="319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06" name="Line 72"/>
            <p:cNvSpPr>
              <a:spLocks noChangeShapeType="1"/>
            </p:cNvSpPr>
            <p:nvPr/>
          </p:nvSpPr>
          <p:spPr bwMode="auto">
            <a:xfrm flipH="1">
              <a:off x="723" y="288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07" name="Line 73"/>
            <p:cNvSpPr>
              <a:spLocks noChangeShapeType="1"/>
            </p:cNvSpPr>
            <p:nvPr/>
          </p:nvSpPr>
          <p:spPr bwMode="auto">
            <a:xfrm flipH="1">
              <a:off x="723" y="258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08" name="Line 74"/>
            <p:cNvSpPr>
              <a:spLocks noChangeShapeType="1"/>
            </p:cNvSpPr>
            <p:nvPr/>
          </p:nvSpPr>
          <p:spPr bwMode="auto">
            <a:xfrm flipH="1">
              <a:off x="723" y="228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09" name="Line 75"/>
            <p:cNvSpPr>
              <a:spLocks noChangeShapeType="1"/>
            </p:cNvSpPr>
            <p:nvPr/>
          </p:nvSpPr>
          <p:spPr bwMode="auto">
            <a:xfrm flipH="1">
              <a:off x="723" y="197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10" name="Line 76"/>
            <p:cNvSpPr>
              <a:spLocks noChangeShapeType="1"/>
            </p:cNvSpPr>
            <p:nvPr/>
          </p:nvSpPr>
          <p:spPr bwMode="auto">
            <a:xfrm flipH="1">
              <a:off x="723" y="167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11" name="Rectangle 77"/>
            <p:cNvSpPr>
              <a:spLocks noChangeArrowheads="1"/>
            </p:cNvSpPr>
            <p:nvPr/>
          </p:nvSpPr>
          <p:spPr bwMode="auto">
            <a:xfrm>
              <a:off x="682" y="314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0312" name="Rectangle 78"/>
            <p:cNvSpPr>
              <a:spLocks noChangeArrowheads="1"/>
            </p:cNvSpPr>
            <p:nvPr/>
          </p:nvSpPr>
          <p:spPr bwMode="auto">
            <a:xfrm>
              <a:off x="682" y="284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313" name="Rectangle 79"/>
            <p:cNvSpPr>
              <a:spLocks noChangeArrowheads="1"/>
            </p:cNvSpPr>
            <p:nvPr/>
          </p:nvSpPr>
          <p:spPr bwMode="auto">
            <a:xfrm>
              <a:off x="633" y="253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0314" name="Rectangle 80"/>
            <p:cNvSpPr>
              <a:spLocks noChangeArrowheads="1"/>
            </p:cNvSpPr>
            <p:nvPr/>
          </p:nvSpPr>
          <p:spPr bwMode="auto">
            <a:xfrm>
              <a:off x="633" y="2236"/>
              <a:ext cx="8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0315" name="Rectangle 81"/>
            <p:cNvSpPr>
              <a:spLocks noChangeArrowheads="1"/>
            </p:cNvSpPr>
            <p:nvPr/>
          </p:nvSpPr>
          <p:spPr bwMode="auto">
            <a:xfrm>
              <a:off x="633" y="1931"/>
              <a:ext cx="8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0316" name="Rectangle 82"/>
            <p:cNvSpPr>
              <a:spLocks noChangeArrowheads="1"/>
            </p:cNvSpPr>
            <p:nvPr/>
          </p:nvSpPr>
          <p:spPr bwMode="auto">
            <a:xfrm>
              <a:off x="633" y="1625"/>
              <a:ext cx="8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10317" name="Line 83"/>
            <p:cNvSpPr>
              <a:spLocks noChangeShapeType="1"/>
            </p:cNvSpPr>
            <p:nvPr/>
          </p:nvSpPr>
          <p:spPr bwMode="auto">
            <a:xfrm>
              <a:off x="749" y="3195"/>
              <a:ext cx="4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18" name="Line 84"/>
            <p:cNvSpPr>
              <a:spLocks noChangeShapeType="1"/>
            </p:cNvSpPr>
            <p:nvPr/>
          </p:nvSpPr>
          <p:spPr bwMode="auto">
            <a:xfrm>
              <a:off x="749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19" name="Line 85"/>
            <p:cNvSpPr>
              <a:spLocks noChangeShapeType="1"/>
            </p:cNvSpPr>
            <p:nvPr/>
          </p:nvSpPr>
          <p:spPr bwMode="auto">
            <a:xfrm>
              <a:off x="1042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0" name="Line 86"/>
            <p:cNvSpPr>
              <a:spLocks noChangeShapeType="1"/>
            </p:cNvSpPr>
            <p:nvPr/>
          </p:nvSpPr>
          <p:spPr bwMode="auto">
            <a:xfrm>
              <a:off x="1331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1" name="Line 87"/>
            <p:cNvSpPr>
              <a:spLocks noChangeShapeType="1"/>
            </p:cNvSpPr>
            <p:nvPr/>
          </p:nvSpPr>
          <p:spPr bwMode="auto">
            <a:xfrm>
              <a:off x="1620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2" name="Line 88"/>
            <p:cNvSpPr>
              <a:spLocks noChangeShapeType="1"/>
            </p:cNvSpPr>
            <p:nvPr/>
          </p:nvSpPr>
          <p:spPr bwMode="auto">
            <a:xfrm>
              <a:off x="1909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3" name="Line 89"/>
            <p:cNvSpPr>
              <a:spLocks noChangeShapeType="1"/>
            </p:cNvSpPr>
            <p:nvPr/>
          </p:nvSpPr>
          <p:spPr bwMode="auto">
            <a:xfrm>
              <a:off x="2197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4" name="Line 90"/>
            <p:cNvSpPr>
              <a:spLocks noChangeShapeType="1"/>
            </p:cNvSpPr>
            <p:nvPr/>
          </p:nvSpPr>
          <p:spPr bwMode="auto">
            <a:xfrm>
              <a:off x="2486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5" name="Line 91"/>
            <p:cNvSpPr>
              <a:spLocks noChangeShapeType="1"/>
            </p:cNvSpPr>
            <p:nvPr/>
          </p:nvSpPr>
          <p:spPr bwMode="auto">
            <a:xfrm>
              <a:off x="2780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6" name="Line 92"/>
            <p:cNvSpPr>
              <a:spLocks noChangeShapeType="1"/>
            </p:cNvSpPr>
            <p:nvPr/>
          </p:nvSpPr>
          <p:spPr bwMode="auto">
            <a:xfrm>
              <a:off x="3068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7" name="Line 93"/>
            <p:cNvSpPr>
              <a:spLocks noChangeShapeType="1"/>
            </p:cNvSpPr>
            <p:nvPr/>
          </p:nvSpPr>
          <p:spPr bwMode="auto">
            <a:xfrm>
              <a:off x="3357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8" name="Line 94"/>
            <p:cNvSpPr>
              <a:spLocks noChangeShapeType="1"/>
            </p:cNvSpPr>
            <p:nvPr/>
          </p:nvSpPr>
          <p:spPr bwMode="auto">
            <a:xfrm>
              <a:off x="3646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9" name="Line 95"/>
            <p:cNvSpPr>
              <a:spLocks noChangeShapeType="1"/>
            </p:cNvSpPr>
            <p:nvPr/>
          </p:nvSpPr>
          <p:spPr bwMode="auto">
            <a:xfrm>
              <a:off x="3935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0" name="Line 96"/>
            <p:cNvSpPr>
              <a:spLocks noChangeShapeType="1"/>
            </p:cNvSpPr>
            <p:nvPr/>
          </p:nvSpPr>
          <p:spPr bwMode="auto">
            <a:xfrm>
              <a:off x="4224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1" name="Line 97"/>
            <p:cNvSpPr>
              <a:spLocks noChangeShapeType="1"/>
            </p:cNvSpPr>
            <p:nvPr/>
          </p:nvSpPr>
          <p:spPr bwMode="auto">
            <a:xfrm>
              <a:off x="4517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2" name="Line 98"/>
            <p:cNvSpPr>
              <a:spLocks noChangeShapeType="1"/>
            </p:cNvSpPr>
            <p:nvPr/>
          </p:nvSpPr>
          <p:spPr bwMode="auto">
            <a:xfrm>
              <a:off x="4806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3" name="Line 99"/>
            <p:cNvSpPr>
              <a:spLocks noChangeShapeType="1"/>
            </p:cNvSpPr>
            <p:nvPr/>
          </p:nvSpPr>
          <p:spPr bwMode="auto">
            <a:xfrm>
              <a:off x="5095" y="319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4" name="Rectangle 100"/>
            <p:cNvSpPr>
              <a:spLocks noChangeArrowheads="1"/>
            </p:cNvSpPr>
            <p:nvPr/>
          </p:nvSpPr>
          <p:spPr bwMode="auto">
            <a:xfrm>
              <a:off x="802" y="3249"/>
              <a:ext cx="2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10000</a:t>
              </a:r>
              <a:endParaRPr lang="en-US"/>
            </a:p>
          </p:txBody>
        </p:sp>
        <p:sp>
          <p:nvSpPr>
            <p:cNvPr id="10335" name="Rectangle 101"/>
            <p:cNvSpPr>
              <a:spLocks noChangeArrowheads="1"/>
            </p:cNvSpPr>
            <p:nvPr/>
          </p:nvSpPr>
          <p:spPr bwMode="auto">
            <a:xfrm>
              <a:off x="1090" y="3249"/>
              <a:ext cx="2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20000</a:t>
              </a:r>
              <a:endParaRPr lang="en-US"/>
            </a:p>
          </p:txBody>
        </p:sp>
        <p:sp>
          <p:nvSpPr>
            <p:cNvPr id="10336" name="Rectangle 102"/>
            <p:cNvSpPr>
              <a:spLocks noChangeArrowheads="1"/>
            </p:cNvSpPr>
            <p:nvPr/>
          </p:nvSpPr>
          <p:spPr bwMode="auto">
            <a:xfrm>
              <a:off x="1379" y="3249"/>
              <a:ext cx="2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30000</a:t>
              </a:r>
              <a:endParaRPr lang="en-US"/>
            </a:p>
          </p:txBody>
        </p:sp>
        <p:sp>
          <p:nvSpPr>
            <p:cNvPr id="10337" name="Rectangle 103"/>
            <p:cNvSpPr>
              <a:spLocks noChangeArrowheads="1"/>
            </p:cNvSpPr>
            <p:nvPr/>
          </p:nvSpPr>
          <p:spPr bwMode="auto">
            <a:xfrm>
              <a:off x="1673" y="3249"/>
              <a:ext cx="2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40000</a:t>
              </a:r>
              <a:endParaRPr lang="en-US"/>
            </a:p>
          </p:txBody>
        </p:sp>
        <p:sp>
          <p:nvSpPr>
            <p:cNvPr id="10338" name="Rectangle 104"/>
            <p:cNvSpPr>
              <a:spLocks noChangeArrowheads="1"/>
            </p:cNvSpPr>
            <p:nvPr/>
          </p:nvSpPr>
          <p:spPr bwMode="auto">
            <a:xfrm>
              <a:off x="1961" y="3249"/>
              <a:ext cx="2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50000</a:t>
              </a:r>
              <a:endParaRPr lang="en-US"/>
            </a:p>
          </p:txBody>
        </p:sp>
        <p:sp>
          <p:nvSpPr>
            <p:cNvPr id="10339" name="Rectangle 105"/>
            <p:cNvSpPr>
              <a:spLocks noChangeArrowheads="1"/>
            </p:cNvSpPr>
            <p:nvPr/>
          </p:nvSpPr>
          <p:spPr bwMode="auto">
            <a:xfrm>
              <a:off x="2250" y="3249"/>
              <a:ext cx="2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60000</a:t>
              </a:r>
              <a:endParaRPr lang="en-US"/>
            </a:p>
          </p:txBody>
        </p:sp>
        <p:sp>
          <p:nvSpPr>
            <p:cNvPr id="10340" name="Rectangle 106"/>
            <p:cNvSpPr>
              <a:spLocks noChangeArrowheads="1"/>
            </p:cNvSpPr>
            <p:nvPr/>
          </p:nvSpPr>
          <p:spPr bwMode="auto">
            <a:xfrm>
              <a:off x="2539" y="3249"/>
              <a:ext cx="2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70000</a:t>
              </a:r>
              <a:endParaRPr lang="en-US"/>
            </a:p>
          </p:txBody>
        </p:sp>
        <p:sp>
          <p:nvSpPr>
            <p:cNvPr id="10341" name="Rectangle 107"/>
            <p:cNvSpPr>
              <a:spLocks noChangeArrowheads="1"/>
            </p:cNvSpPr>
            <p:nvPr/>
          </p:nvSpPr>
          <p:spPr bwMode="auto">
            <a:xfrm>
              <a:off x="2828" y="3249"/>
              <a:ext cx="2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80000</a:t>
              </a:r>
              <a:endParaRPr lang="en-US"/>
            </a:p>
          </p:txBody>
        </p:sp>
        <p:sp>
          <p:nvSpPr>
            <p:cNvPr id="10342" name="Rectangle 108"/>
            <p:cNvSpPr>
              <a:spLocks noChangeArrowheads="1"/>
            </p:cNvSpPr>
            <p:nvPr/>
          </p:nvSpPr>
          <p:spPr bwMode="auto">
            <a:xfrm>
              <a:off x="3117" y="3249"/>
              <a:ext cx="2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90000</a:t>
              </a:r>
              <a:endParaRPr lang="en-US"/>
            </a:p>
          </p:txBody>
        </p:sp>
        <p:sp>
          <p:nvSpPr>
            <p:cNvPr id="10343" name="Rectangle 109"/>
            <p:cNvSpPr>
              <a:spLocks noChangeArrowheads="1"/>
            </p:cNvSpPr>
            <p:nvPr/>
          </p:nvSpPr>
          <p:spPr bwMode="auto">
            <a:xfrm>
              <a:off x="3389" y="3249"/>
              <a:ext cx="2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100000</a:t>
              </a:r>
              <a:endParaRPr lang="en-US"/>
            </a:p>
          </p:txBody>
        </p:sp>
        <p:sp>
          <p:nvSpPr>
            <p:cNvPr id="10344" name="Rectangle 110"/>
            <p:cNvSpPr>
              <a:spLocks noChangeArrowheads="1"/>
            </p:cNvSpPr>
            <p:nvPr/>
          </p:nvSpPr>
          <p:spPr bwMode="auto">
            <a:xfrm>
              <a:off x="3677" y="3249"/>
              <a:ext cx="2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100">
                  <a:solidFill>
                    <a:srgbClr val="000000"/>
                  </a:solidFill>
                </a:rPr>
                <a:t>110000</a:t>
              </a:r>
              <a:endParaRPr lang="en-US"/>
            </a:p>
          </p:txBody>
        </p:sp>
        <p:sp>
          <p:nvSpPr>
            <p:cNvPr id="10345" name="Rectangle 111"/>
            <p:cNvSpPr>
              <a:spLocks noChangeArrowheads="1"/>
            </p:cNvSpPr>
            <p:nvPr/>
          </p:nvSpPr>
          <p:spPr bwMode="auto">
            <a:xfrm>
              <a:off x="3966" y="3249"/>
              <a:ext cx="2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100">
                  <a:solidFill>
                    <a:srgbClr val="000000"/>
                  </a:solidFill>
                </a:rPr>
                <a:t>120000</a:t>
              </a:r>
              <a:endParaRPr lang="en-US"/>
            </a:p>
          </p:txBody>
        </p:sp>
        <p:sp>
          <p:nvSpPr>
            <p:cNvPr id="10346" name="Rectangle 112"/>
            <p:cNvSpPr>
              <a:spLocks noChangeArrowheads="1"/>
            </p:cNvSpPr>
            <p:nvPr/>
          </p:nvSpPr>
          <p:spPr bwMode="auto">
            <a:xfrm>
              <a:off x="4255" y="3249"/>
              <a:ext cx="2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130000</a:t>
              </a:r>
              <a:endParaRPr lang="en-US"/>
            </a:p>
          </p:txBody>
        </p:sp>
        <p:sp>
          <p:nvSpPr>
            <p:cNvPr id="10347" name="Rectangle 113"/>
            <p:cNvSpPr>
              <a:spLocks noChangeArrowheads="1"/>
            </p:cNvSpPr>
            <p:nvPr/>
          </p:nvSpPr>
          <p:spPr bwMode="auto">
            <a:xfrm>
              <a:off x="4544" y="3249"/>
              <a:ext cx="2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140000</a:t>
              </a:r>
              <a:endParaRPr lang="en-US"/>
            </a:p>
          </p:txBody>
        </p:sp>
        <p:sp>
          <p:nvSpPr>
            <p:cNvPr id="10348" name="Rectangle 114"/>
            <p:cNvSpPr>
              <a:spLocks noChangeArrowheads="1"/>
            </p:cNvSpPr>
            <p:nvPr/>
          </p:nvSpPr>
          <p:spPr bwMode="auto">
            <a:xfrm>
              <a:off x="4833" y="3249"/>
              <a:ext cx="2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100">
                  <a:solidFill>
                    <a:srgbClr val="000000"/>
                  </a:solidFill>
                </a:rPr>
                <a:t>150000</a:t>
              </a:r>
              <a:endParaRPr lang="en-US"/>
            </a:p>
          </p:txBody>
        </p:sp>
        <p:sp>
          <p:nvSpPr>
            <p:cNvPr id="10349" name="Rectangle 115"/>
            <p:cNvSpPr>
              <a:spLocks noChangeArrowheads="1"/>
            </p:cNvSpPr>
            <p:nvPr/>
          </p:nvSpPr>
          <p:spPr bwMode="auto">
            <a:xfrm>
              <a:off x="309" y="1491"/>
              <a:ext cx="5138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244" name="Text Box 116"/>
          <p:cNvSpPr txBox="1">
            <a:spLocks noChangeArrowheads="1"/>
          </p:cNvSpPr>
          <p:nvPr/>
        </p:nvSpPr>
        <p:spPr bwMode="auto">
          <a:xfrm>
            <a:off x="7162800" y="5867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/>
              <a:t>Stilængde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367</Words>
  <Application>Microsoft Office PowerPoint</Application>
  <PresentationFormat>On-screen Show (4:3)</PresentationFormat>
  <Paragraphs>248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Løsning af RushHour</vt:lpstr>
      <vt:lpstr>Datastrukturer</vt:lpstr>
      <vt:lpstr>PowerPoint Presentation</vt:lpstr>
      <vt:lpstr>Eksempler på løsninger</vt:lpstr>
      <vt:lpstr>Kort 33: 100 x Random Walk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20</cp:revision>
  <dcterms:created xsi:type="dcterms:W3CDTF">2007-03-01T19:48:31Z</dcterms:created>
  <dcterms:modified xsi:type="dcterms:W3CDTF">2013-02-21T10:06:46Z</dcterms:modified>
</cp:coreProperties>
</file>