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74" r:id="rId3"/>
    <p:sldId id="275" r:id="rId4"/>
    <p:sldId id="276" r:id="rId5"/>
    <p:sldId id="283" r:id="rId6"/>
    <p:sldId id="269" r:id="rId7"/>
    <p:sldId id="271" r:id="rId8"/>
    <p:sldId id="264" r:id="rId9"/>
    <p:sldId id="265" r:id="rId10"/>
    <p:sldId id="272" r:id="rId11"/>
    <p:sldId id="270" r:id="rId12"/>
    <p:sldId id="266" r:id="rId13"/>
    <p:sldId id="267" r:id="rId14"/>
    <p:sldId id="268" r:id="rId15"/>
  </p:sldIdLst>
  <p:sldSz cx="9144000" cy="6858000" type="screen4x3"/>
  <p:notesSz cx="7099300" cy="102346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FF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53" autoAdjust="0"/>
    <p:restoredTop sz="87833" autoAdjust="0"/>
  </p:normalViewPr>
  <p:slideViewPr>
    <p:cSldViewPr>
      <p:cViewPr varScale="1">
        <p:scale>
          <a:sx n="62" d="100"/>
          <a:sy n="62" d="100"/>
        </p:scale>
        <p:origin x="-102" y="-72"/>
      </p:cViewPr>
      <p:guideLst>
        <p:guide orient="horz" pos="2976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955C56-A3B6-47AF-BD73-8505D57B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CEB200-536A-4CEA-B5D2-DF442B69374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Mængden af operationer kan variere: minimum, decrease-key, increase-key, join, split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A6BB08-47F0-4346-A49F-05989DD2DD59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Datastruktur = </a:t>
            </a:r>
            <a:r>
              <a:rPr lang="da-DK" b="1" smtClean="0"/>
              <a:t>ét array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90994A-3C0C-4D22-ABB1-CD11012EED0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6BCC08-867F-4976-B79F-96046CABF924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D2BA3-BA3F-4B5F-BE7C-5F3811CEF4CC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Her: Overestimer Build-Max-Heap med tid O(n*log n).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8A1F9B-1011-48A8-B848-0084CA3EB5D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Count parent pointers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0F3897-4A1F-4C6F-947D-A782E2E4372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2B8F10-D670-4844-80C6-4DBD26CA373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DE01F1-E7B7-48DD-A191-96A13805B7DA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B105-6308-4213-9D88-DF493D1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722-7900-4EA4-9B70-C2049BE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FA7E-153B-4638-8EFF-AB143B41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955D-D601-4AE9-8553-C343A457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72C5-A3F1-4DEE-81A3-2F42EF5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083-6028-43BB-A7B3-3CEFB7FC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763-DA68-4104-A230-14C7081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FD98-CF9C-4AAF-A412-68CA9E7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0674-7B23-47B6-B61D-15039CC8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1B9-6635-45E2-9DC8-3D527580A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C9A7-09D9-42EF-B855-28F79A89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74-7B38-45F9-BD87-89AEED4A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883F7-FF1B-4DE1-9448-1D23ACBD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5.wmf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>
                <a:latin typeface="+mj-lt"/>
                <a:ea typeface="+mj-ea"/>
                <a:cs typeface="+mj-cs"/>
              </a:rPr>
              <a:t>Algoritmer og Datastrukturer 1</a:t>
            </a: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err="1"/>
              <a:t>Merge-Sort</a:t>
            </a:r>
            <a:r>
              <a:rPr lang="da-DK" b="1" dirty="0"/>
              <a:t> [CLRS, kapitel 2.3]</a:t>
            </a:r>
            <a:br>
              <a:rPr lang="da-DK" b="1" dirty="0"/>
            </a:br>
            <a:r>
              <a:rPr lang="da-DK" b="1" dirty="0"/>
              <a:t>     </a:t>
            </a:r>
            <a:r>
              <a:rPr lang="da-DK" b="1" dirty="0" err="1"/>
              <a:t>Heaps</a:t>
            </a:r>
            <a:r>
              <a:rPr lang="da-DK" b="1" dirty="0"/>
              <a:t> [CLRS, kapitel 6]</a:t>
            </a: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614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pPr eaLnBrk="1" hangingPunct="1"/>
            <a:r>
              <a:rPr lang="da-DK" b="1" smtClean="0"/>
              <a:t>Build-Max-Heap</a:t>
            </a:r>
            <a:endParaRPr lang="en-US" b="1" smtClean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133600" y="6278563"/>
            <a:ext cx="426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77830" name="Picture 6" descr="heapconstruc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3810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/>
              <a:t>Tid for Build-Max-Heap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el-GR" sz="3200" b="1"/>
              <a:t>Σ</a:t>
            </a:r>
            <a:r>
              <a:rPr lang="da-DK" sz="2400" b="1"/>
              <a:t> tid for Max-Heapify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77832" name="Picture 8" descr="heapconstru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57200" y="38862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Max-Heapify stierne (eksempel)</a:t>
            </a:r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7244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Ikke-overlappende stier med samme #kanter (højre, venstre, venstre... )</a:t>
            </a:r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562600" y="4724400"/>
            <a:ext cx="28956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>
                <a:cs typeface="Arial" charset="0"/>
              </a:rPr>
              <a:t>≤</a:t>
            </a:r>
            <a:r>
              <a:rPr lang="da-DK" sz="2400" b="1"/>
              <a:t>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 b="1" i="1">
                <a:latin typeface="Times New Roman" pitchFamily="18" charset="0"/>
              </a:rPr>
              <a:t>n</a:t>
            </a:r>
            <a:r>
              <a:rPr lang="da-DK" sz="2400" b="1"/>
              <a:t> - dybde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>
                <a:latin typeface="Times New Roman" pitchFamily="18" charset="0"/>
              </a:rPr>
              <a:t>O(</a:t>
            </a:r>
            <a:r>
              <a:rPr lang="da-DK" sz="2400" i="1">
                <a:latin typeface="Times New Roman" pitchFamily="18" charset="0"/>
              </a:rPr>
              <a:t>n</a:t>
            </a:r>
            <a:r>
              <a:rPr lang="da-DK" sz="2400">
                <a:latin typeface="Times New Roman" pitchFamily="18" charset="0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1" grpId="0"/>
      <p:bldP spid="77833" grpId="0"/>
      <p:bldP spid="77834" grpId="0"/>
      <p:bldP spid="778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Sorterings-algoritmer</a:t>
            </a:r>
            <a:endParaRPr lang="en-US" b="1" smtClean="0"/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>
            <p:ph idx="1"/>
          </p:nvPr>
        </p:nvGraphicFramePr>
        <p:xfrm>
          <a:off x="1371600" y="1905000"/>
          <a:ext cx="6629400" cy="3581400"/>
        </p:xfrm>
        <a:graphic>
          <a:graphicData uri="http://schemas.openxmlformats.org/drawingml/2006/table">
            <a:tbl>
              <a:tblPr/>
              <a:tblGrid>
                <a:gridCol w="3314700"/>
                <a:gridCol w="3314700"/>
              </a:tblGrid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·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Insertion-Sort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862263"/>
            <a:ext cx="40132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da-DK" b="1" smtClean="0"/>
              <a:t>Max-Heap operationer</a:t>
            </a:r>
            <a:endParaRPr lang="en-US" b="1" smtClean="0"/>
          </a:p>
        </p:txBody>
      </p:sp>
      <p:pic>
        <p:nvPicPr>
          <p:cNvPr id="17412" name="Picture 9" descr="maxhea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2004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44663"/>
            <a:ext cx="20081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8313"/>
            <a:ext cx="303053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1795463"/>
            <a:ext cx="41656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Max-Heap operation</a:t>
            </a:r>
            <a:endParaRPr lang="en-US" b="1" smtClean="0"/>
          </a:p>
        </p:txBody>
      </p:sp>
      <p:graphicFrame>
        <p:nvGraphicFramePr>
          <p:cNvPr id="60455" name="Group 39"/>
          <p:cNvGraphicFramePr>
            <a:graphicFrameLocks noGrp="1"/>
          </p:cNvGraphicFramePr>
          <p:nvPr>
            <p:ph idx="1"/>
          </p:nvPr>
        </p:nvGraphicFramePr>
        <p:xfrm>
          <a:off x="990600" y="1752600"/>
          <a:ext cx="7391400" cy="3611565"/>
        </p:xfrm>
        <a:graphic>
          <a:graphicData uri="http://schemas.openxmlformats.org/drawingml/2006/table">
            <a:tbl>
              <a:tblPr/>
              <a:tblGrid>
                <a:gridCol w="3695700"/>
                <a:gridCol w="3695700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Max-Heap-Insert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Heap-Extract-Max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Max-Increase-Key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Heap-Maximum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O(1)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8453" name="Text Box 40"/>
          <p:cNvSpPr txBox="1">
            <a:spLocks noChangeArrowheads="1"/>
          </p:cNvSpPr>
          <p:nvPr/>
        </p:nvSpPr>
        <p:spPr bwMode="auto">
          <a:xfrm>
            <a:off x="2133600" y="58674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400"/>
              <a:t> = aktuelle antal elementer i heapen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Prioritetskø</a:t>
            </a:r>
            <a:endParaRPr lang="en-US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334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a-DK" sz="2800" dirty="0" smtClean="0"/>
              <a:t>En </a:t>
            </a:r>
            <a:r>
              <a:rPr lang="da-DK" sz="2800" b="1" dirty="0" err="1" smtClean="0">
                <a:solidFill>
                  <a:schemeClr val="accent2"/>
                </a:solidFill>
              </a:rPr>
              <a:t>prioritetskø</a:t>
            </a:r>
            <a:r>
              <a:rPr lang="da-DK" sz="2800" dirty="0" smtClean="0"/>
              <a:t> er en abstrakt datastruktur der gemmer en mængde af </a:t>
            </a:r>
            <a:r>
              <a:rPr lang="da-DK" sz="2800" b="1" dirty="0" smtClean="0">
                <a:solidFill>
                  <a:schemeClr val="accent2"/>
                </a:solidFill>
              </a:rPr>
              <a:t>elementer</a:t>
            </a:r>
            <a:r>
              <a:rPr lang="da-DK" sz="2800" dirty="0" smtClean="0"/>
              <a:t> med tilknyttet </a:t>
            </a:r>
            <a:r>
              <a:rPr lang="da-DK" sz="2800" b="1" dirty="0" smtClean="0">
                <a:solidFill>
                  <a:schemeClr val="accent2"/>
                </a:solidFill>
              </a:rPr>
              <a:t>nøgle</a:t>
            </a:r>
            <a:r>
              <a:rPr lang="da-DK" sz="2800" dirty="0" smtClean="0"/>
              <a:t> og understøtter operationerne:</a:t>
            </a:r>
          </a:p>
          <a:p>
            <a:pPr marL="0" indent="0" eaLnBrk="1" hangingPunct="1">
              <a:buFontTx/>
              <a:buNone/>
              <a:defRPr/>
            </a:pPr>
            <a:endParaRPr lang="da-DK" sz="2800" dirty="0" smtClean="0"/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Insert</a:t>
            </a:r>
            <a:r>
              <a:rPr lang="da-DK" sz="2400" dirty="0" smtClean="0">
                <a:latin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</a:rPr>
              <a:t>x</a:t>
            </a:r>
            <a:r>
              <a:rPr lang="da-DK" sz="24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Maximum</a:t>
            </a:r>
            <a:r>
              <a:rPr lang="da-DK" sz="2400" dirty="0" smtClean="0">
                <a:latin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Extract-Max</a:t>
            </a:r>
            <a:r>
              <a:rPr lang="da-DK" sz="2400" cap="small" dirty="0" smtClean="0">
                <a:latin typeface="Times New Roman" pitchFamily="18" charset="0"/>
              </a:rPr>
              <a:t>(</a:t>
            </a:r>
            <a:r>
              <a:rPr lang="da-DK" sz="2400" i="1" cap="small" dirty="0" smtClean="0">
                <a:latin typeface="Times New Roman" pitchFamily="18" charset="0"/>
              </a:rPr>
              <a:t>S</a:t>
            </a:r>
            <a:r>
              <a:rPr lang="da-DK" sz="2400" cap="small" dirty="0" smtClean="0">
                <a:latin typeface="Times New Roman" pitchFamily="18" charset="0"/>
              </a:rPr>
              <a:t>)</a:t>
            </a:r>
          </a:p>
          <a:p>
            <a:pPr marL="0" indent="0" eaLnBrk="1" hangingPunct="1">
              <a:defRPr/>
            </a:pPr>
            <a:endParaRPr lang="da-DK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da-DK" sz="2800" dirty="0" err="1" smtClean="0"/>
              <a:t>Maximum</a:t>
            </a:r>
            <a:r>
              <a:rPr lang="da-DK" sz="2800" dirty="0" smtClean="0"/>
              <a:t> er med hensyn til de tilknyttede nøgler.</a:t>
            </a:r>
          </a:p>
          <a:p>
            <a:pPr marL="0" indent="0" eaLnBrk="1" hangingPunct="1">
              <a:defRPr/>
            </a:pPr>
            <a:endParaRPr lang="da-DK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da-DK" sz="2800" dirty="0" smtClean="0">
                <a:solidFill>
                  <a:srgbClr val="C00000"/>
                </a:solidFill>
              </a:rPr>
              <a:t>En mulig </a:t>
            </a:r>
            <a:r>
              <a:rPr lang="da-DK" sz="2800" dirty="0" err="1" smtClean="0">
                <a:solidFill>
                  <a:srgbClr val="C00000"/>
                </a:solidFill>
              </a:rPr>
              <a:t>implementation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 smtClean="0"/>
              <a:t>af en </a:t>
            </a:r>
            <a:r>
              <a:rPr lang="da-DK" sz="2800" dirty="0" err="1" smtClean="0"/>
              <a:t>prioritetskø</a:t>
            </a:r>
            <a:r>
              <a:rPr lang="da-DK" sz="2800" dirty="0" smtClean="0"/>
              <a:t> er en </a:t>
            </a:r>
            <a:r>
              <a:rPr lang="da-DK" sz="2800" dirty="0" err="1" smtClean="0">
                <a:solidFill>
                  <a:srgbClr val="C00000"/>
                </a:solidFill>
              </a:rPr>
              <a:t>heap</a:t>
            </a:r>
            <a:r>
              <a:rPr lang="da-DK" sz="2800" dirty="0" smtClean="0"/>
              <a:t>.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 smtClean="0"/>
              <a:t>Merge-Sort</a:t>
            </a:r>
            <a:br>
              <a:rPr lang="da-DK" sz="4000" b="1" smtClean="0"/>
            </a:br>
            <a:r>
              <a:rPr lang="da-DK" sz="2400" b="1" smtClean="0"/>
              <a:t>(Eksempel på Del-og-kombiner)</a:t>
            </a:r>
            <a:endParaRPr lang="en-US" sz="2400" b="1" smtClean="0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46350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7496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1560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2482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1187450" y="5805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371600" y="5334000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2743200" y="53340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4191000" y="53340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8001000" y="576262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752475" y="52546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851150" y="53451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4298950" y="53609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631983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I </a:t>
            </a:r>
            <a:r>
              <a:rPr lang="en-US" sz="2400" dirty="0" err="1"/>
              <a:t>starten</a:t>
            </a:r>
            <a:r>
              <a:rPr lang="en-US" sz="2400" dirty="0"/>
              <a:t> </a:t>
            </a:r>
            <a:r>
              <a:rPr lang="en-US" sz="2400" dirty="0" err="1"/>
              <a:t>kaldes</a:t>
            </a:r>
            <a:r>
              <a:rPr lang="en-US" sz="2400" dirty="0"/>
              <a:t> </a:t>
            </a:r>
            <a:r>
              <a:rPr lang="en-US" sz="2400" cap="small" dirty="0">
                <a:latin typeface="Times New Roman" pitchFamily="18" charset="0"/>
              </a:rPr>
              <a:t>Merge-Sort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</a:rPr>
              <a:t>,1,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da-DK" sz="2400" dirty="0">
              <a:latin typeface="Times New Roman" pitchFamily="18" charset="0"/>
            </a:endParaRPr>
          </a:p>
        </p:txBody>
      </p:sp>
      <p:pic>
        <p:nvPicPr>
          <p:cNvPr id="718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5532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072063" y="4048125"/>
            <a:ext cx="394335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843588" y="4048125"/>
            <a:ext cx="814387" cy="4556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6657975" y="4048125"/>
            <a:ext cx="814388" cy="4556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751888" y="3681413"/>
            <a:ext cx="344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648200" y="3968750"/>
            <a:ext cx="344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>
            <a:off x="5638800" y="3657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6280150" y="36734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7112000" y="36734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4876800" y="36957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04" name="Rectangle 24"/>
          <p:cNvSpPr>
            <a:spLocks noChangeArrowheads="1"/>
          </p:cNvSpPr>
          <p:nvPr/>
        </p:nvSpPr>
        <p:spPr bwMode="auto">
          <a:xfrm>
            <a:off x="6400800" y="6110288"/>
            <a:ext cx="814388" cy="4556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5" name="Rectangle 25"/>
          <p:cNvSpPr>
            <a:spLocks noChangeArrowheads="1"/>
          </p:cNvSpPr>
          <p:nvPr/>
        </p:nvSpPr>
        <p:spPr bwMode="auto">
          <a:xfrm>
            <a:off x="6400800" y="5360988"/>
            <a:ext cx="814388" cy="455612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6" name="Text Box 26"/>
          <p:cNvSpPr txBox="1">
            <a:spLocks noChangeArrowheads="1"/>
          </p:cNvSpPr>
          <p:nvPr/>
        </p:nvSpPr>
        <p:spPr bwMode="auto">
          <a:xfrm>
            <a:off x="5975350" y="5922963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L</a:t>
            </a: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5975350" y="5284788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R</a:t>
            </a:r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 rot="5400000">
            <a:off x="6204744" y="4082256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09" name="Text Box 31"/>
          <p:cNvSpPr txBox="1">
            <a:spLocks noChangeArrowheads="1"/>
          </p:cNvSpPr>
          <p:nvPr/>
        </p:nvSpPr>
        <p:spPr bwMode="auto">
          <a:xfrm rot="5400000">
            <a:off x="7071519" y="4066381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10" name="Freeform 35"/>
          <p:cNvSpPr>
            <a:spLocks/>
          </p:cNvSpPr>
          <p:nvPr/>
        </p:nvSpPr>
        <p:spPr bwMode="auto">
          <a:xfrm>
            <a:off x="5226050" y="4835525"/>
            <a:ext cx="1019175" cy="1433513"/>
          </a:xfrm>
          <a:custGeom>
            <a:avLst/>
            <a:gdLst>
              <a:gd name="T0" fmla="*/ 2147483647 w 642"/>
              <a:gd name="T1" fmla="*/ 0 h 903"/>
              <a:gd name="T2" fmla="*/ 2147483647 w 642"/>
              <a:gd name="T3" fmla="*/ 2147483647 h 903"/>
              <a:gd name="T4" fmla="*/ 2147483647 w 642"/>
              <a:gd name="T5" fmla="*/ 2147483647 h 903"/>
              <a:gd name="T6" fmla="*/ 2147483647 w 642"/>
              <a:gd name="T7" fmla="*/ 2147483647 h 903"/>
              <a:gd name="T8" fmla="*/ 2147483647 w 642"/>
              <a:gd name="T9" fmla="*/ 2147483647 h 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903"/>
              <a:gd name="T17" fmla="*/ 642 w 642"/>
              <a:gd name="T18" fmla="*/ 903 h 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903">
                <a:moveTo>
                  <a:pt x="642" y="0"/>
                </a:moveTo>
                <a:cubicBezTo>
                  <a:pt x="623" y="24"/>
                  <a:pt x="619" y="100"/>
                  <a:pt x="525" y="146"/>
                </a:cubicBezTo>
                <a:cubicBezTo>
                  <a:pt x="431" y="192"/>
                  <a:pt x="152" y="164"/>
                  <a:pt x="76" y="273"/>
                </a:cubicBezTo>
                <a:cubicBezTo>
                  <a:pt x="0" y="382"/>
                  <a:pt x="7" y="699"/>
                  <a:pt x="66" y="801"/>
                </a:cubicBezTo>
                <a:cubicBezTo>
                  <a:pt x="125" y="903"/>
                  <a:pt x="353" y="868"/>
                  <a:pt x="428" y="8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1" name="Freeform 36"/>
          <p:cNvSpPr>
            <a:spLocks/>
          </p:cNvSpPr>
          <p:nvPr/>
        </p:nvSpPr>
        <p:spPr bwMode="auto">
          <a:xfrm>
            <a:off x="5424488" y="4835525"/>
            <a:ext cx="1674812" cy="744538"/>
          </a:xfrm>
          <a:custGeom>
            <a:avLst/>
            <a:gdLst>
              <a:gd name="T0" fmla="*/ 2147483647 w 1055"/>
              <a:gd name="T1" fmla="*/ 0 h 469"/>
              <a:gd name="T2" fmla="*/ 2147483647 w 1055"/>
              <a:gd name="T3" fmla="*/ 2147483647 h 469"/>
              <a:gd name="T4" fmla="*/ 2147483647 w 1055"/>
              <a:gd name="T5" fmla="*/ 2147483647 h 469"/>
              <a:gd name="T6" fmla="*/ 2147483647 w 1055"/>
              <a:gd name="T7" fmla="*/ 2147483647 h 469"/>
              <a:gd name="T8" fmla="*/ 2147483647 w 1055"/>
              <a:gd name="T9" fmla="*/ 2147483647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5"/>
              <a:gd name="T16" fmla="*/ 0 h 469"/>
              <a:gd name="T17" fmla="*/ 1055 w 1055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5" h="469">
                <a:moveTo>
                  <a:pt x="1015" y="0"/>
                </a:moveTo>
                <a:cubicBezTo>
                  <a:pt x="996" y="29"/>
                  <a:pt x="1055" y="123"/>
                  <a:pt x="909" y="172"/>
                </a:cubicBezTo>
                <a:cubicBezTo>
                  <a:pt x="763" y="221"/>
                  <a:pt x="274" y="250"/>
                  <a:pt x="137" y="293"/>
                </a:cubicBezTo>
                <a:cubicBezTo>
                  <a:pt x="0" y="336"/>
                  <a:pt x="56" y="401"/>
                  <a:pt x="88" y="430"/>
                </a:cubicBezTo>
                <a:cubicBezTo>
                  <a:pt x="120" y="459"/>
                  <a:pt x="281" y="461"/>
                  <a:pt x="332" y="4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6232525" y="46450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3" name="Text Box 38"/>
          <p:cNvSpPr txBox="1">
            <a:spLocks noChangeArrowheads="1"/>
          </p:cNvSpPr>
          <p:nvPr/>
        </p:nvSpPr>
        <p:spPr bwMode="auto">
          <a:xfrm>
            <a:off x="7058025" y="46339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214" name="Rectangle 41"/>
          <p:cNvSpPr>
            <a:spLocks noChangeArrowheads="1"/>
          </p:cNvSpPr>
          <p:nvPr/>
        </p:nvSpPr>
        <p:spPr bwMode="auto">
          <a:xfrm>
            <a:off x="7213600" y="61087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5" name="Text Box 39"/>
          <p:cNvSpPr txBox="1">
            <a:spLocks noChangeArrowheads="1"/>
          </p:cNvSpPr>
          <p:nvPr/>
        </p:nvSpPr>
        <p:spPr bwMode="auto">
          <a:xfrm>
            <a:off x="7175500" y="61341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6" name="Rectangle 42"/>
          <p:cNvSpPr>
            <a:spLocks noChangeArrowheads="1"/>
          </p:cNvSpPr>
          <p:nvPr/>
        </p:nvSpPr>
        <p:spPr bwMode="auto">
          <a:xfrm>
            <a:off x="7213600" y="53594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7" name="Text Box 43"/>
          <p:cNvSpPr txBox="1">
            <a:spLocks noChangeArrowheads="1"/>
          </p:cNvSpPr>
          <p:nvPr/>
        </p:nvSpPr>
        <p:spPr bwMode="auto">
          <a:xfrm>
            <a:off x="7175500" y="5384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8" name="Text Box 44"/>
          <p:cNvSpPr txBox="1">
            <a:spLocks noChangeArrowheads="1"/>
          </p:cNvSpPr>
          <p:nvPr/>
        </p:nvSpPr>
        <p:spPr bwMode="auto">
          <a:xfrm>
            <a:off x="7162800" y="57308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19" name="Text Box 46"/>
          <p:cNvSpPr txBox="1">
            <a:spLocks noChangeArrowheads="1"/>
          </p:cNvSpPr>
          <p:nvPr/>
        </p:nvSpPr>
        <p:spPr bwMode="auto">
          <a:xfrm>
            <a:off x="7162800" y="6477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20" name="Text Box 47"/>
          <p:cNvSpPr txBox="1">
            <a:spLocks noChangeArrowheads="1"/>
          </p:cNvSpPr>
          <p:nvPr/>
        </p:nvSpPr>
        <p:spPr bwMode="auto">
          <a:xfrm>
            <a:off x="6324600" y="57467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1" name="Text Box 48"/>
          <p:cNvSpPr txBox="1">
            <a:spLocks noChangeArrowheads="1"/>
          </p:cNvSpPr>
          <p:nvPr/>
        </p:nvSpPr>
        <p:spPr bwMode="auto">
          <a:xfrm>
            <a:off x="6324600" y="649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2" name="Text Box 49"/>
          <p:cNvSpPr txBox="1">
            <a:spLocks noChangeArrowheads="1"/>
          </p:cNvSpPr>
          <p:nvPr/>
        </p:nvSpPr>
        <p:spPr bwMode="auto">
          <a:xfrm>
            <a:off x="6556375" y="574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i="1">
                <a:latin typeface="Times New Roman" pitchFamily="18" charset="0"/>
              </a:rPr>
              <a:t>j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8223" name="Text Box 50"/>
          <p:cNvSpPr txBox="1">
            <a:spLocks noChangeArrowheads="1"/>
          </p:cNvSpPr>
          <p:nvPr/>
        </p:nvSpPr>
        <p:spPr bwMode="auto">
          <a:xfrm>
            <a:off x="6705600" y="6505575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8224" name="Text Box 51"/>
          <p:cNvSpPr txBox="1">
            <a:spLocks noChangeArrowheads="1"/>
          </p:cNvSpPr>
          <p:nvPr/>
        </p:nvSpPr>
        <p:spPr bwMode="auto">
          <a:xfrm>
            <a:off x="7572375" y="5146675"/>
            <a:ext cx="381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}</a:t>
            </a:r>
          </a:p>
        </p:txBody>
      </p:sp>
      <p:sp>
        <p:nvSpPr>
          <p:cNvPr id="8225" name="Text Box 52"/>
          <p:cNvSpPr txBox="1">
            <a:spLocks noChangeArrowheads="1"/>
          </p:cNvSpPr>
          <p:nvPr/>
        </p:nvSpPr>
        <p:spPr bwMode="auto">
          <a:xfrm>
            <a:off x="6137275" y="3671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</a:p>
        </p:txBody>
      </p:sp>
      <p:sp>
        <p:nvSpPr>
          <p:cNvPr id="8226" name="Text Box 53"/>
          <p:cNvSpPr txBox="1">
            <a:spLocks noChangeArrowheads="1"/>
          </p:cNvSpPr>
          <p:nvPr/>
        </p:nvSpPr>
        <p:spPr bwMode="auto">
          <a:xfrm>
            <a:off x="45720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kopi</a:t>
            </a:r>
          </a:p>
        </p:txBody>
      </p:sp>
      <p:sp>
        <p:nvSpPr>
          <p:cNvPr id="8227" name="Freeform 54"/>
          <p:cNvSpPr>
            <a:spLocks/>
          </p:cNvSpPr>
          <p:nvPr/>
        </p:nvSpPr>
        <p:spPr bwMode="auto">
          <a:xfrm>
            <a:off x="6338888" y="3294063"/>
            <a:ext cx="2940050" cy="2797175"/>
          </a:xfrm>
          <a:custGeom>
            <a:avLst/>
            <a:gdLst>
              <a:gd name="T0" fmla="*/ 2147483647 w 1852"/>
              <a:gd name="T1" fmla="*/ 2147483647 h 1762"/>
              <a:gd name="T2" fmla="*/ 2147483647 w 1852"/>
              <a:gd name="T3" fmla="*/ 2147483647 h 1762"/>
              <a:gd name="T4" fmla="*/ 2147483647 w 1852"/>
              <a:gd name="T5" fmla="*/ 2147483647 h 1762"/>
              <a:gd name="T6" fmla="*/ 2147483647 w 1852"/>
              <a:gd name="T7" fmla="*/ 2147483647 h 1762"/>
              <a:gd name="T8" fmla="*/ 0 w 1852"/>
              <a:gd name="T9" fmla="*/ 2147483647 h 1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2"/>
              <a:gd name="T16" fmla="*/ 0 h 1762"/>
              <a:gd name="T17" fmla="*/ 1852 w 1852"/>
              <a:gd name="T18" fmla="*/ 1762 h 17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2" h="1762">
                <a:moveTo>
                  <a:pt x="1123" y="1703"/>
                </a:moveTo>
                <a:cubicBezTo>
                  <a:pt x="1198" y="1672"/>
                  <a:pt x="1484" y="1762"/>
                  <a:pt x="1572" y="1518"/>
                </a:cubicBezTo>
                <a:cubicBezTo>
                  <a:pt x="1660" y="1274"/>
                  <a:pt x="1852" y="478"/>
                  <a:pt x="1650" y="239"/>
                </a:cubicBezTo>
                <a:cubicBezTo>
                  <a:pt x="1448" y="0"/>
                  <a:pt x="636" y="77"/>
                  <a:pt x="361" y="83"/>
                </a:cubicBezTo>
                <a:cubicBezTo>
                  <a:pt x="86" y="89"/>
                  <a:pt x="75" y="238"/>
                  <a:pt x="0" y="2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28" name="Text Box 55"/>
          <p:cNvSpPr txBox="1">
            <a:spLocks noChangeArrowheads="1"/>
          </p:cNvSpPr>
          <p:nvPr/>
        </p:nvSpPr>
        <p:spPr bwMode="auto">
          <a:xfrm>
            <a:off x="8153400" y="5638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flet</a:t>
            </a:r>
          </a:p>
        </p:txBody>
      </p:sp>
      <p:sp>
        <p:nvSpPr>
          <p:cNvPr id="8229" name="Text Box 9"/>
          <p:cNvSpPr txBox="1">
            <a:spLocks noChangeArrowheads="1"/>
          </p:cNvSpPr>
          <p:nvPr/>
        </p:nvSpPr>
        <p:spPr bwMode="auto">
          <a:xfrm>
            <a:off x="6478588" y="5470525"/>
            <a:ext cx="684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0" name="Text Box 10"/>
          <p:cNvSpPr txBox="1">
            <a:spLocks noChangeArrowheads="1"/>
          </p:cNvSpPr>
          <p:nvPr/>
        </p:nvSpPr>
        <p:spPr bwMode="auto">
          <a:xfrm>
            <a:off x="6477000" y="6219825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1" name="Text Box 9"/>
          <p:cNvSpPr txBox="1">
            <a:spLocks noChangeArrowheads="1"/>
          </p:cNvSpPr>
          <p:nvPr/>
        </p:nvSpPr>
        <p:spPr bwMode="auto">
          <a:xfrm>
            <a:off x="6705600" y="41751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2" name="Text Box 9"/>
          <p:cNvSpPr txBox="1">
            <a:spLocks noChangeArrowheads="1"/>
          </p:cNvSpPr>
          <p:nvPr/>
        </p:nvSpPr>
        <p:spPr bwMode="auto">
          <a:xfrm>
            <a:off x="5868988" y="4191000"/>
            <a:ext cx="760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 smtClean="0"/>
              <a:t>Merge-Sort : Analyse</a:t>
            </a:r>
            <a:endParaRPr lang="en-US" sz="5400" b="1" smtClean="0"/>
          </a:p>
        </p:txBody>
      </p:sp>
      <p:pic>
        <p:nvPicPr>
          <p:cNvPr id="83971" name="Picture 3" descr="arrayrecur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660525" y="4575175"/>
            <a:ext cx="561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447800" y="6019800"/>
            <a:ext cx="6226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>
                <a:latin typeface="Times" pitchFamily="18" charset="0"/>
              </a:rPr>
              <a:t>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  <a:cs typeface="Arial" charset="0"/>
              </a:rPr>
              <a:t>· </a:t>
            </a:r>
            <a:r>
              <a:rPr lang="da-DK" sz="3200">
                <a:latin typeface="Times" pitchFamily="18" charset="0"/>
              </a:rPr>
              <a:t># lag) =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</a:rPr>
              <a:t>· </a:t>
            </a:r>
            <a:r>
              <a:rPr lang="en-US" sz="3200">
                <a:latin typeface="Times" pitchFamily="18" charset="0"/>
                <a:cs typeface="Arial" charset="0"/>
              </a:rPr>
              <a:t>log</a:t>
            </a:r>
            <a:r>
              <a:rPr lang="en-US" sz="3200" baseline="-25000">
                <a:latin typeface="Times" pitchFamily="18" charset="0"/>
                <a:cs typeface="Arial" charset="0"/>
              </a:rPr>
              <a:t>2 </a:t>
            </a:r>
            <a:r>
              <a:rPr lang="en-US" sz="3200" i="1">
                <a:latin typeface="Times" pitchFamily="18" charset="0"/>
                <a:cs typeface="Arial" charset="0"/>
              </a:rPr>
              <a:t>n</a:t>
            </a:r>
            <a:r>
              <a:rPr lang="en-US" sz="3200">
                <a:latin typeface="Times" pitchFamily="18" charset="0"/>
                <a:cs typeface="Arial" charset="0"/>
              </a:rPr>
              <a:t>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600200" y="55626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da-DK" sz="9600" b="1" smtClean="0"/>
              <a:t>Heap-Sort </a:t>
            </a:r>
            <a:endParaRPr lang="en-US" sz="9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Binær (Max-)Heap</a:t>
            </a:r>
            <a:endParaRPr lang="en-US" b="1" smtClean="0"/>
          </a:p>
        </p:txBody>
      </p:sp>
      <p:pic>
        <p:nvPicPr>
          <p:cNvPr id="63493" name="Picture 5" descr="maxhe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78180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8" descr="maxheaparr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400"/>
            <a:ext cx="6553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7391400" y="64912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tx1"/>
                </a:solidFill>
              </a:rPr>
              <a:t>	Max-heap : Egenskaber	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010400" cy="2590800"/>
          </a:xfrm>
        </p:spPr>
        <p:txBody>
          <a:bodyPr/>
          <a:lstStyle/>
          <a:p>
            <a:pPr eaLnBrk="1" hangingPunct="1"/>
            <a:r>
              <a:rPr lang="da-DK" sz="2800" smtClean="0"/>
              <a:t>Roden : knude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da-DK" sz="2800" smtClean="0"/>
              <a:t>Børn til knude </a:t>
            </a:r>
            <a:r>
              <a:rPr lang="da-DK" sz="2800" i="1" smtClean="0">
                <a:latin typeface="Times New Roman" pitchFamily="18" charset="0"/>
              </a:rPr>
              <a:t>i</a:t>
            </a:r>
            <a:r>
              <a:rPr lang="da-DK" sz="2800" smtClean="0"/>
              <a:t> :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smtClean="0"/>
              <a:t> og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+1</a:t>
            </a:r>
          </a:p>
          <a:p>
            <a:pPr eaLnBrk="1" hangingPunct="1"/>
            <a:r>
              <a:rPr lang="da-DK" sz="2800" smtClean="0"/>
              <a:t>Faren til knude </a:t>
            </a:r>
            <a:r>
              <a:rPr lang="da-DK" sz="2800" i="1" smtClean="0">
                <a:latin typeface="Times New Roman" pitchFamily="18" charset="0"/>
              </a:rPr>
              <a:t>i</a:t>
            </a:r>
            <a:r>
              <a:rPr lang="da-DK" sz="2800" smtClean="0">
                <a:latin typeface="Times New Roman" pitchFamily="18" charset="0"/>
              </a:rPr>
              <a:t> </a:t>
            </a:r>
            <a:r>
              <a:rPr lang="da-DK" sz="2800" smtClean="0"/>
              <a:t>: 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/ 2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da-DK" sz="2800" smtClean="0"/>
              <a:t>Dybde :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1+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log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da-DK" sz="2800" smtClean="0"/>
              <a:t>	( 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="1" smtClean="0">
                <a:solidFill>
                  <a:schemeClr val="accent2"/>
                </a:solidFill>
              </a:rPr>
              <a:t> </a:t>
            </a:r>
            <a:r>
              <a:rPr lang="da-DK" sz="2800" smtClean="0"/>
              <a:t>= antal elementer)</a:t>
            </a:r>
            <a:endParaRPr lang="en-US" sz="2800" smtClean="0"/>
          </a:p>
        </p:txBody>
      </p:sp>
      <p:pic>
        <p:nvPicPr>
          <p:cNvPr id="12292" name="Picture 4" descr="maxhe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617220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58213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da-DK" b="1" smtClean="0"/>
              <a:t>Max-Heapify</a:t>
            </a:r>
            <a:endParaRPr lang="en-US" b="1" smtClean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57912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O(log 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57349" name="Picture 5" descr="heapify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3528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 descr="heapify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33528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400800" y="2971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Før</a:t>
            </a:r>
            <a:endParaRPr lang="en-US" b="1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400800" y="5715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Efter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1" grpId="0"/>
      <p:bldP spid="57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Heap-Sort</a:t>
            </a:r>
            <a:endParaRPr lang="en-US" b="1" smtClean="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7391400" y="1676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Floyd,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7391400" y="3429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676400" y="6278563"/>
            <a:ext cx="579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·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log 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46402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03588"/>
            <a:ext cx="56388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STANDARDS" val=""/>
  <p:tag name="POWERPOINTVERSION" val="14.0"/>
  <p:tag name="TASKPANEKEY" val="79b9b279-f918-4c60-ba99-610bb88562fe"/>
  <p:tag name="TPFULLVERSION" val="4.5.1.2243"/>
  <p:tag name="LUIDIAENABLED" val="False"/>
  <p:tag name="EXPANDSHOWBAR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4398</TotalTime>
  <Words>317</Words>
  <Application>Microsoft Office PowerPoint</Application>
  <PresentationFormat>On-screen Show (4:3)</PresentationFormat>
  <Paragraphs>120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Merge-Sort (Eksempel på Del-og-kombiner)</vt:lpstr>
      <vt:lpstr>PowerPoint Presentation</vt:lpstr>
      <vt:lpstr>Merge-Sort : Analyse</vt:lpstr>
      <vt:lpstr>Heap-Sort </vt:lpstr>
      <vt:lpstr>Binær (Max-)Heap</vt:lpstr>
      <vt:lpstr> Max-heap : Egenskaber </vt:lpstr>
      <vt:lpstr>Max-Heapify</vt:lpstr>
      <vt:lpstr>Heap-Sort</vt:lpstr>
      <vt:lpstr>Build-Max-Heap</vt:lpstr>
      <vt:lpstr>Sorterings-algoritmer</vt:lpstr>
      <vt:lpstr>Max-Heap operationer</vt:lpstr>
      <vt:lpstr>Max-Heap operation</vt:lpstr>
      <vt:lpstr>Prioritetskø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Støtlting Brodal</cp:lastModifiedBy>
  <cp:revision>83</cp:revision>
  <dcterms:created xsi:type="dcterms:W3CDTF">2007-02-01T13:58:12Z</dcterms:created>
  <dcterms:modified xsi:type="dcterms:W3CDTF">2013-02-04T15:14:36Z</dcterms:modified>
</cp:coreProperties>
</file>