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63" r:id="rId3"/>
    <p:sldId id="264" r:id="rId4"/>
    <p:sldId id="283" r:id="rId5"/>
    <p:sldId id="260" r:id="rId6"/>
    <p:sldId id="261" r:id="rId7"/>
    <p:sldId id="256" r:id="rId8"/>
    <p:sldId id="281" r:id="rId9"/>
    <p:sldId id="267" r:id="rId10"/>
    <p:sldId id="268" r:id="rId11"/>
    <p:sldId id="269" r:id="rId12"/>
    <p:sldId id="270" r:id="rId13"/>
    <p:sldId id="271" r:id="rId14"/>
    <p:sldId id="276" r:id="rId15"/>
    <p:sldId id="278" r:id="rId16"/>
    <p:sldId id="279" r:id="rId17"/>
    <p:sldId id="284" r:id="rId18"/>
    <p:sldId id="285" r:id="rId19"/>
    <p:sldId id="272" r:id="rId20"/>
    <p:sldId id="273" r:id="rId21"/>
    <p:sldId id="275" r:id="rId22"/>
    <p:sldId id="280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FFFF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0021" autoAdjust="0"/>
    <p:restoredTop sz="77741" autoAdjust="0"/>
  </p:normalViewPr>
  <p:slideViewPr>
    <p:cSldViewPr>
      <p:cViewPr varScale="1">
        <p:scale>
          <a:sx n="64" d="100"/>
          <a:sy n="64" d="100"/>
        </p:scale>
        <p:origin x="-1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577EE6-A210-4F5A-B346-76B31C1FE2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0B94-4B04-4CA7-9615-A0ADFC9F7690}" type="slidenum">
              <a:rPr lang="en-US"/>
              <a:pPr/>
              <a:t>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MergeSort</a:t>
            </a:r>
            <a:r>
              <a:rPr lang="da-DK" dirty="0" smtClean="0"/>
              <a:t> </a:t>
            </a:r>
            <a:r>
              <a:rPr lang="da-DK" dirty="0" err="1" smtClean="0"/>
              <a:t>pseudo</a:t>
            </a:r>
            <a:r>
              <a:rPr lang="da-DK" dirty="0" smtClean="0"/>
              <a:t> kode + Java uddrag</a:t>
            </a:r>
          </a:p>
          <a:p>
            <a:r>
              <a:rPr lang="da-DK" dirty="0" smtClean="0"/>
              <a:t>Billedet</a:t>
            </a:r>
            <a:r>
              <a:rPr lang="da-DK" baseline="0" dirty="0" smtClean="0"/>
              <a:t> er af en </a:t>
            </a:r>
            <a:r>
              <a:rPr lang="da-DK" baseline="0" dirty="0" err="1" smtClean="0"/>
              <a:t>Athlon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7EE6-A210-4F5A-B346-76B31C1FE2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6086C-49BC-4549-BCFC-596B2059FC98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Formel model...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60345-6CC3-4A54-B86F-E67B44BC6C0C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Eksempel på </a:t>
            </a:r>
            <a:r>
              <a:rPr lang="da-DK" dirty="0" smtClean="0"/>
              <a:t>pseudokode. Array </a:t>
            </a:r>
            <a:r>
              <a:rPr lang="da-DK" dirty="0" err="1" smtClean="0"/>
              <a:t>indexeres</a:t>
            </a:r>
            <a:r>
              <a:rPr lang="da-DK" baseline="0" dirty="0" smtClean="0"/>
              <a:t> 1..n</a:t>
            </a:r>
            <a:endParaRPr lang="da-DK" dirty="0"/>
          </a:p>
          <a:p>
            <a:r>
              <a:rPr lang="da-DK" dirty="0"/>
              <a:t>Hvad er </a:t>
            </a:r>
            <a:r>
              <a:rPr lang="da-DK" b="1" dirty="0"/>
              <a:t>invarianten</a:t>
            </a:r>
            <a:r>
              <a:rPr lang="da-DK" dirty="0"/>
              <a:t> for de to løkken?</a:t>
            </a:r>
          </a:p>
          <a:p>
            <a:r>
              <a:rPr lang="da-DK" dirty="0" err="1"/>
              <a:t>Worst-case</a:t>
            </a:r>
            <a:r>
              <a:rPr lang="da-DK" dirty="0"/>
              <a:t> tid, </a:t>
            </a:r>
            <a:r>
              <a:rPr lang="da-DK" dirty="0" err="1"/>
              <a:t>best-case</a:t>
            </a:r>
            <a:r>
              <a:rPr lang="da-DK" dirty="0"/>
              <a:t> tid, gennemsnitlig tid? </a:t>
            </a:r>
          </a:p>
          <a:p>
            <a:r>
              <a:rPr lang="da-DK" dirty="0"/>
              <a:t>Input eksempler: (1,2,3,4,5)    (5,4,3,2,1)    (2,1,5,4,3)</a:t>
            </a:r>
          </a:p>
          <a:p>
            <a:r>
              <a:rPr lang="da-DK" dirty="0"/>
              <a:t>Adaptive – hvis input næsten sorteret, ~ n tid.</a:t>
            </a:r>
            <a:endParaRPr lang="en-US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1A57A-2A4A-4647-BA5D-678D2A143AF7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Gnuplot</a:t>
            </a:r>
            <a:r>
              <a:rPr lang="da-DK" dirty="0" smtClean="0"/>
              <a:t>: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…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plot x, </a:t>
            </a:r>
            <a:r>
              <a:rPr lang="da-DK" dirty="0" err="1" smtClean="0"/>
              <a:t>x*x</a:t>
            </a:r>
            <a:r>
              <a:rPr lang="da-DK" dirty="0" smtClean="0"/>
              <a:t>,</a:t>
            </a:r>
            <a:r>
              <a:rPr lang="da-DK" baseline="0" dirty="0" smtClean="0"/>
              <a:t> x**2, 984237509812375*x**2</a:t>
            </a:r>
          </a:p>
          <a:p>
            <a:r>
              <a:rPr lang="da-DK" baseline="0" dirty="0" smtClean="0"/>
              <a:t>set log </a:t>
            </a:r>
            <a:r>
              <a:rPr lang="da-DK" baseline="0" dirty="0" err="1" smtClean="0"/>
              <a:t>xy</a:t>
            </a:r>
            <a:r>
              <a:rPr lang="da-DK" baseline="0" dirty="0" smtClean="0"/>
              <a:t> </a:t>
            </a:r>
          </a:p>
          <a:p>
            <a:r>
              <a:rPr lang="da-DK" dirty="0" err="1" smtClean="0"/>
              <a:t>unset</a:t>
            </a:r>
            <a:r>
              <a:rPr lang="da-DK" dirty="0" smtClean="0"/>
              <a:t> log </a:t>
            </a:r>
            <a:r>
              <a:rPr lang="da-DK" dirty="0" err="1" smtClean="0"/>
              <a:t>xy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7EE6-A210-4F5A-B346-76B31C1FE2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E4CB9-AC5E-400A-A771-F1480680163D}" type="slidenum">
              <a:rPr lang="en-US"/>
              <a:pPr/>
              <a:t>12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7FB1D-7C8D-4B4C-A759-940A14826C04}" type="slidenum">
              <a:rPr lang="en-US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EE6EA-7F23-4A76-8FD5-80A0E76199C2}" type="slidenum">
              <a:rPr lang="en-US"/>
              <a:pPr/>
              <a:t>14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Eksempel på pseudokode</a:t>
            </a:r>
          </a:p>
          <a:p>
            <a:r>
              <a:rPr lang="da-DK"/>
              <a:t>Hvad er </a:t>
            </a:r>
            <a:r>
              <a:rPr lang="da-DK" b="1"/>
              <a:t>invarianten</a:t>
            </a:r>
            <a:r>
              <a:rPr lang="da-DK"/>
              <a:t> for de to løkken?</a:t>
            </a:r>
          </a:p>
          <a:p>
            <a:r>
              <a:rPr lang="da-DK"/>
              <a:t>Worst-case tid, best-case tid, gennemsnitlig tid? </a:t>
            </a:r>
          </a:p>
          <a:p>
            <a:r>
              <a:rPr lang="da-DK"/>
              <a:t>Input eksempler: (1,2,3,4,5)    (5,4,3,2,1)    (2,1,5,4,3)</a:t>
            </a:r>
          </a:p>
          <a:p>
            <a:r>
              <a:rPr lang="da-DK"/>
              <a:t>Adaptive – hvis input næsten sorteret, ~ n tid.</a:t>
            </a:r>
            <a:endParaRPr 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78015-9BA3-471A-9F74-B7CFA0560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78576-14E1-4F46-8353-887B3ECA6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DF094-C32F-4D8B-97D8-72F2A02ED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0DE788-8FB6-4560-A9A6-1F7658A4D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7221D-C5C1-403D-B2C1-DF5BEBD2C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1B9EA-ABD0-4A4A-9327-F27D96AAB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524D2-0F3C-46D2-87C3-839EAF610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AD077-762B-46C5-AEF2-0E9E1A54E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DEAFF-B88E-469E-8E8D-E2079BE73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B2D6E-7697-419E-AD07-514DFFF1E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9A87B-F622-448E-9276-B7B0AB78E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E7A9C-A455-4D1F-AD13-C27CB17A7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79D47A-B19E-4D1B-96BA-1D4D77E2CE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14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Asymptotisk notation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144000" cy="4830763"/>
          </a:xfrm>
        </p:spPr>
        <p:txBody>
          <a:bodyPr/>
          <a:lstStyle/>
          <a:p>
            <a:r>
              <a:rPr lang="da-DK" dirty="0"/>
              <a:t>Grundlæggende antagelse: </a:t>
            </a:r>
          </a:p>
          <a:p>
            <a:pPr lvl="1"/>
            <a:r>
              <a:rPr lang="da-DK" dirty="0"/>
              <a:t>~ 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2</a:t>
            </a:r>
            <a:r>
              <a:rPr lang="da-DK" dirty="0"/>
              <a:t> er bedre end ~ 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3</a:t>
            </a:r>
          </a:p>
          <a:p>
            <a:pPr lvl="1"/>
            <a:r>
              <a:rPr lang="da-DK" dirty="0"/>
              <a:t>Konstanter ikke vigtige</a:t>
            </a:r>
          </a:p>
          <a:p>
            <a:r>
              <a:rPr lang="da-DK" b="1" dirty="0">
                <a:solidFill>
                  <a:schemeClr val="accent2"/>
                </a:solidFill>
              </a:rPr>
              <a:t>Matematisk formel</a:t>
            </a:r>
            <a:r>
              <a:rPr lang="da-DK" dirty="0"/>
              <a:t> måde at arbejde med ”~”</a:t>
            </a:r>
          </a:p>
          <a:p>
            <a:r>
              <a:rPr lang="da-DK" dirty="0"/>
              <a:t>Eksempler:</a:t>
            </a:r>
          </a:p>
          <a:p>
            <a:pPr lvl="1">
              <a:buFontTx/>
              <a:buNone/>
            </a:pPr>
            <a:r>
              <a:rPr lang="da-DK" dirty="0"/>
              <a:t>	  </a:t>
            </a:r>
            <a:r>
              <a:rPr lang="da-DK" dirty="0" smtClean="0"/>
              <a:t>    	     </a:t>
            </a:r>
            <a:r>
              <a:rPr lang="da-DK" dirty="0" smtClean="0">
                <a:latin typeface="Times" pitchFamily="18" charset="0"/>
              </a:rPr>
              <a:t>87 </a:t>
            </a:r>
            <a:r>
              <a:rPr lang="en-US" dirty="0">
                <a:latin typeface="Times" pitchFamily="18" charset="0"/>
                <a:cs typeface="Arial" charset="0"/>
              </a:rPr>
              <a:t>·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latin typeface="Times" pitchFamily="18" charset="0"/>
              </a:rPr>
              <a:t>2	</a:t>
            </a:r>
            <a:r>
              <a:rPr lang="da-DK" dirty="0" smtClean="0">
                <a:latin typeface="Times" pitchFamily="18" charset="0"/>
              </a:rPr>
              <a:t>” </a:t>
            </a:r>
            <a:r>
              <a:rPr lang="da-DK" dirty="0">
                <a:latin typeface="Times" pitchFamily="18" charset="0"/>
                <a:cs typeface="Arial" charset="0"/>
              </a:rPr>
              <a:t>≤</a:t>
            </a:r>
            <a:r>
              <a:rPr lang="da-DK" dirty="0">
                <a:latin typeface="Times" pitchFamily="18" charset="0"/>
              </a:rPr>
              <a:t> ”  </a:t>
            </a:r>
            <a:r>
              <a:rPr lang="da-DK" dirty="0" smtClean="0">
                <a:latin typeface="Times" pitchFamily="18" charset="0"/>
              </a:rPr>
              <a:t>12 </a:t>
            </a:r>
            <a:r>
              <a:rPr lang="en-US" dirty="0">
                <a:latin typeface="Times" pitchFamily="18" charset="0"/>
                <a:cs typeface="Arial" charset="0"/>
              </a:rPr>
              <a:t>· 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3</a:t>
            </a:r>
            <a:endParaRPr lang="en-US" dirty="0">
              <a:latin typeface="Times" pitchFamily="18" charset="0"/>
            </a:endParaRPr>
          </a:p>
          <a:p>
            <a:pPr>
              <a:buFontTx/>
              <a:buNone/>
            </a:pPr>
            <a:r>
              <a:rPr lang="da-DK" sz="2800" dirty="0">
                <a:latin typeface="Times" pitchFamily="18" charset="0"/>
              </a:rPr>
              <a:t> </a:t>
            </a:r>
            <a:r>
              <a:rPr lang="da-DK" sz="2800" dirty="0" smtClean="0">
                <a:latin typeface="Times" pitchFamily="18" charset="0"/>
              </a:rPr>
              <a:t>  </a:t>
            </a:r>
            <a:r>
              <a:rPr lang="da-DK" sz="2800" dirty="0">
                <a:latin typeface="Times" pitchFamily="18" charset="0"/>
              </a:rPr>
              <a:t>	    </a:t>
            </a:r>
            <a:r>
              <a:rPr lang="da-DK" sz="2800" dirty="0" smtClean="0">
                <a:latin typeface="Times" pitchFamily="18" charset="0"/>
              </a:rPr>
              <a:t>     1089 </a:t>
            </a:r>
            <a:r>
              <a:rPr lang="en-US" sz="2800" dirty="0">
                <a:latin typeface="Times" pitchFamily="18" charset="0"/>
                <a:cs typeface="Arial" charset="0"/>
              </a:rPr>
              <a:t>· </a:t>
            </a:r>
            <a:r>
              <a:rPr lang="da-DK" sz="2800" i="1" dirty="0">
                <a:latin typeface="Times" pitchFamily="18" charset="0"/>
              </a:rPr>
              <a:t>n</a:t>
            </a:r>
            <a:r>
              <a:rPr lang="da-DK" sz="2800" dirty="0">
                <a:latin typeface="Times" pitchFamily="18" charset="0"/>
              </a:rPr>
              <a:t> </a:t>
            </a:r>
            <a:r>
              <a:rPr lang="da-DK" sz="2800" dirty="0" smtClean="0">
                <a:latin typeface="Times" pitchFamily="18" charset="0"/>
              </a:rPr>
              <a:t>	” </a:t>
            </a:r>
            <a:r>
              <a:rPr lang="da-DK" sz="2800" dirty="0">
                <a:latin typeface="Times" pitchFamily="18" charset="0"/>
                <a:cs typeface="Arial" charset="0"/>
              </a:rPr>
              <a:t>≤ </a:t>
            </a:r>
            <a:r>
              <a:rPr lang="da-DK" sz="2800" dirty="0">
                <a:latin typeface="Times" pitchFamily="18" charset="0"/>
              </a:rPr>
              <a:t>” </a:t>
            </a:r>
            <a:r>
              <a:rPr lang="da-DK" sz="2800" dirty="0" smtClean="0">
                <a:latin typeface="Times" pitchFamily="18" charset="0"/>
              </a:rPr>
              <a:t> 0.33 </a:t>
            </a:r>
            <a:r>
              <a:rPr lang="en-US" sz="2800" dirty="0">
                <a:latin typeface="Times" pitchFamily="18" charset="0"/>
                <a:cs typeface="Arial" charset="0"/>
              </a:rPr>
              <a:t>· </a:t>
            </a:r>
            <a:r>
              <a:rPr lang="da-DK" sz="2800" i="1" dirty="0">
                <a:latin typeface="Times" pitchFamily="18" charset="0"/>
              </a:rPr>
              <a:t>n</a:t>
            </a:r>
            <a:r>
              <a:rPr lang="da-DK" sz="2800" baseline="30000" dirty="0">
                <a:latin typeface="Times" pitchFamily="18" charset="0"/>
              </a:rPr>
              <a:t>2</a:t>
            </a:r>
            <a:endParaRPr lang="en-US" sz="2800" dirty="0">
              <a:latin typeface="Times" pitchFamily="18" charset="0"/>
            </a:endParaRPr>
          </a:p>
          <a:p>
            <a:pPr lvl="1">
              <a:buFontTx/>
              <a:buNone/>
            </a:pPr>
            <a:r>
              <a:rPr lang="da-DK" dirty="0">
                <a:latin typeface="Times" pitchFamily="18" charset="0"/>
              </a:rPr>
              <a:t>		</a:t>
            </a:r>
            <a:r>
              <a:rPr lang="da-DK" dirty="0" smtClean="0">
                <a:latin typeface="Times" pitchFamily="18" charset="0"/>
              </a:rPr>
              <a:t>7 </a:t>
            </a:r>
            <a:r>
              <a:rPr lang="en-US" dirty="0">
                <a:latin typeface="Times" pitchFamily="18" charset="0"/>
                <a:cs typeface="Arial" charset="0"/>
              </a:rPr>
              <a:t>· 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2</a:t>
            </a:r>
            <a:r>
              <a:rPr lang="da-DK" dirty="0">
                <a:latin typeface="Times" pitchFamily="18" charset="0"/>
              </a:rPr>
              <a:t> + 25 </a:t>
            </a:r>
            <a:r>
              <a:rPr lang="en-US" dirty="0">
                <a:latin typeface="Times" pitchFamily="18" charset="0"/>
                <a:cs typeface="Arial" charset="0"/>
              </a:rPr>
              <a:t>·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	” </a:t>
            </a:r>
            <a:r>
              <a:rPr lang="da-DK" dirty="0">
                <a:latin typeface="Times" pitchFamily="18" charset="0"/>
                <a:cs typeface="Arial" charset="0"/>
              </a:rPr>
              <a:t>≤ </a:t>
            </a:r>
            <a:r>
              <a:rPr lang="da-DK" dirty="0">
                <a:latin typeface="Times" pitchFamily="18" charset="0"/>
              </a:rPr>
              <a:t>” 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latin typeface="Times" pitchFamily="18" charset="0"/>
              </a:rPr>
              <a:t>2</a:t>
            </a:r>
            <a:endParaRPr lang="en-US" dirty="0">
              <a:latin typeface="Times" pitchFamily="18" charset="0"/>
            </a:endParaRPr>
          </a:p>
          <a:p>
            <a:pPr lvl="1">
              <a:buFontTx/>
              <a:buNone/>
            </a:pPr>
            <a:endParaRPr lang="da-DK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FF0000"/>
                </a:solidFill>
                <a:latin typeface="Times" pitchFamily="18" charset="0"/>
              </a:rPr>
              <a:t>1089</a:t>
            </a:r>
            <a:r>
              <a:rPr lang="en-US">
                <a:solidFill>
                  <a:srgbClr val="FF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i="1">
                <a:solidFill>
                  <a:srgbClr val="FF0000"/>
                </a:solidFill>
                <a:latin typeface="Times" pitchFamily="18" charset="0"/>
              </a:rPr>
              <a:t>x</a:t>
            </a:r>
            <a:r>
              <a:rPr lang="da-DK"/>
              <a:t>   vs   </a:t>
            </a:r>
            <a:r>
              <a:rPr lang="da-DK">
                <a:solidFill>
                  <a:srgbClr val="00CC00"/>
                </a:solidFill>
                <a:latin typeface="Times" pitchFamily="18" charset="0"/>
              </a:rPr>
              <a:t>0.33</a:t>
            </a:r>
            <a:r>
              <a:rPr lang="en-US">
                <a:solidFill>
                  <a:srgbClr val="00CC00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i="1">
                <a:solidFill>
                  <a:srgbClr val="00CC00"/>
                </a:solidFill>
                <a:latin typeface="Times" pitchFamily="18" charset="0"/>
                <a:cs typeface="Arial" charset="0"/>
              </a:rPr>
              <a:t>x</a:t>
            </a:r>
            <a:r>
              <a:rPr lang="en-US" baseline="30000">
                <a:solidFill>
                  <a:srgbClr val="00CC00"/>
                </a:solidFill>
                <a:latin typeface="Times" pitchFamily="18" charset="0"/>
                <a:cs typeface="Arial" charset="0"/>
              </a:rPr>
              <a:t>2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 l="14999" t="4167" r="10625" b="4167"/>
          <a:stretch>
            <a:fillRect/>
          </a:stretch>
        </p:blipFill>
        <p:spPr bwMode="auto">
          <a:xfrm>
            <a:off x="990600" y="1371600"/>
            <a:ext cx="71628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2895600" cy="4144963"/>
          </a:xfrm>
        </p:spPr>
        <p:txBody>
          <a:bodyPr/>
          <a:lstStyle/>
          <a:p>
            <a:r>
              <a:rPr lang="da-DK" sz="30000" b="1"/>
              <a:t>O</a:t>
            </a:r>
            <a:endParaRPr lang="en-US" sz="30000" b="1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52600" y="4114800"/>
            <a:ext cx="4572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a-DK" sz="2800" b="1">
                <a:solidFill>
                  <a:schemeClr val="tx2"/>
                </a:solidFill>
              </a:rPr>
              <a:t>... og vennerne </a:t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/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  <a:cs typeface="Arial" charset="0"/>
              </a:rPr>
              <a:t>	</a:t>
            </a:r>
            <a:r>
              <a:rPr lang="el-GR" sz="2800" b="1">
                <a:solidFill>
                  <a:schemeClr val="tx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z="2800" b="1">
                <a:solidFill>
                  <a:schemeClr val="tx2"/>
                </a:solidFill>
                <a:cs typeface="Arial" charset="0"/>
              </a:rPr>
              <a:t> (store omega)</a:t>
            </a:r>
            <a:br>
              <a:rPr lang="da-DK" sz="2800" b="1">
                <a:solidFill>
                  <a:schemeClr val="tx2"/>
                </a:solidFill>
                <a:cs typeface="Arial" charset="0"/>
              </a:rPr>
            </a:br>
            <a:r>
              <a:rPr lang="da-DK" sz="2800" b="1">
                <a:solidFill>
                  <a:schemeClr val="tx2"/>
                </a:solidFill>
                <a:cs typeface="Arial" charset="0"/>
              </a:rPr>
              <a:t>	</a:t>
            </a:r>
            <a:r>
              <a:rPr lang="el-GR" sz="2800" b="1">
                <a:solidFill>
                  <a:schemeClr val="tx2"/>
                </a:solidFill>
                <a:latin typeface="Times" pitchFamily="18" charset="0"/>
                <a:cs typeface="Arial" charset="0"/>
              </a:rPr>
              <a:t>θ</a:t>
            </a:r>
            <a:r>
              <a:rPr lang="da-DK" sz="2800" b="1">
                <a:solidFill>
                  <a:schemeClr val="tx2"/>
                </a:solidFill>
                <a:cs typeface="Arial" charset="0"/>
              </a:rPr>
              <a:t> (theta)</a:t>
            </a:r>
            <a:br>
              <a:rPr lang="da-DK" sz="2800" b="1">
                <a:solidFill>
                  <a:schemeClr val="tx2"/>
                </a:solidFill>
                <a:cs typeface="Arial" charset="0"/>
              </a:rPr>
            </a:br>
            <a:r>
              <a:rPr lang="da-DK" sz="2800" b="1">
                <a:solidFill>
                  <a:schemeClr val="tx2"/>
                </a:solidFill>
                <a:cs typeface="Arial" charset="0"/>
              </a:rPr>
              <a:t>	</a:t>
            </a:r>
            <a:r>
              <a:rPr lang="el-GR" sz="2800" b="1">
                <a:solidFill>
                  <a:schemeClr val="tx2"/>
                </a:solidFill>
                <a:cs typeface="Arial" charset="0"/>
              </a:rPr>
              <a:t>ω</a:t>
            </a:r>
            <a:r>
              <a:rPr lang="da-DK" sz="2800" b="1">
                <a:solidFill>
                  <a:schemeClr val="tx2"/>
                </a:solidFill>
                <a:cs typeface="Arial" charset="0"/>
              </a:rPr>
              <a:t> (lille omega) </a:t>
            </a:r>
            <a:br>
              <a:rPr lang="da-DK" sz="2800" b="1">
                <a:solidFill>
                  <a:schemeClr val="tx2"/>
                </a:solidFill>
                <a:cs typeface="Arial" charset="0"/>
              </a:rPr>
            </a:br>
            <a:r>
              <a:rPr lang="da-DK" sz="2800" b="1">
                <a:solidFill>
                  <a:schemeClr val="tx2"/>
                </a:solidFill>
                <a:cs typeface="Arial" charset="0"/>
              </a:rPr>
              <a:t>	o (lille o) </a:t>
            </a:r>
            <a:endParaRPr lang="el-GR" sz="28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0200" y="16002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3000" b="1">
                <a:solidFill>
                  <a:schemeClr val="tx2"/>
                </a:solidFill>
              </a:rPr>
              <a:t>- notation</a:t>
            </a:r>
            <a:endParaRPr lang="en-US" sz="3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O-notation</a:t>
            </a:r>
            <a:endParaRPr lang="en-US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514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da-DK" sz="2800" b="1"/>
              <a:t>Definition</a:t>
            </a:r>
            <a:r>
              <a:rPr lang="da-DK" sz="2800"/>
              <a:t>:   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) = O(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z="2800" b="1">
                <a:solidFill>
                  <a:schemeClr val="accent2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a-DK" sz="900" b="1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a-DK" sz="2800"/>
              <a:t>hvis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</a:t>
            </a:r>
            <a:r>
              <a:rPr lang="da-DK" sz="2800"/>
              <a:t> og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</a:t>
            </a:r>
            <a:r>
              <a:rPr lang="da-DK" sz="2800"/>
              <a:t> er funktioner </a:t>
            </a:r>
            <a:r>
              <a:rPr lang="da-DK" sz="2800" i="1">
                <a:latin typeface="Times" pitchFamily="18" charset="0"/>
              </a:rPr>
              <a:t>N </a:t>
            </a:r>
            <a:r>
              <a:rPr lang="da-DK" sz="2800" i="1">
                <a:latin typeface="Times" pitchFamily="18" charset="0"/>
                <a:cs typeface="Arial" charset="0"/>
              </a:rPr>
              <a:t>→ R</a:t>
            </a:r>
            <a:r>
              <a:rPr lang="da-DK" sz="2800">
                <a:cs typeface="Arial" charset="0"/>
              </a:rPr>
              <a:t> og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a-DK" sz="1000"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a-DK" sz="2800" i="1">
                <a:cs typeface="Arial" charset="0"/>
              </a:rPr>
              <a:t>findes</a:t>
            </a:r>
            <a:r>
              <a:rPr lang="da-DK" sz="2800">
                <a:cs typeface="Arial" charset="0"/>
              </a:rPr>
              <a:t> </a:t>
            </a:r>
            <a:r>
              <a:rPr lang="da-DK" sz="2800" i="1">
                <a:latin typeface="Times" pitchFamily="18" charset="0"/>
                <a:cs typeface="Arial" charset="0"/>
              </a:rPr>
              <a:t>c</a:t>
            </a:r>
            <a:r>
              <a:rPr lang="da-DK" sz="2800">
                <a:latin typeface="Times" pitchFamily="18" charset="0"/>
                <a:cs typeface="Arial" charset="0"/>
              </a:rPr>
              <a:t> &gt; 0</a:t>
            </a:r>
            <a:r>
              <a:rPr lang="da-DK" sz="2800">
                <a:cs typeface="Arial" charset="0"/>
              </a:rPr>
              <a:t> og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 baseline="-25000">
                <a:latin typeface="Times" pitchFamily="18" charset="0"/>
                <a:cs typeface="Arial" charset="0"/>
              </a:rPr>
              <a:t>0</a:t>
            </a:r>
            <a:r>
              <a:rPr lang="da-DK" sz="2800" baseline="-25000">
                <a:cs typeface="Arial" charset="0"/>
              </a:rPr>
              <a:t>  </a:t>
            </a:r>
            <a:r>
              <a:rPr lang="da-DK" sz="2800">
                <a:cs typeface="Arial" charset="0"/>
              </a:rPr>
              <a:t>så </a:t>
            </a:r>
            <a:r>
              <a:rPr lang="da-DK" sz="2800" i="1">
                <a:cs typeface="Arial" charset="0"/>
              </a:rPr>
              <a:t>for alle</a:t>
            </a:r>
            <a:r>
              <a:rPr lang="da-DK" sz="2800">
                <a:cs typeface="Arial" charset="0"/>
              </a:rPr>
              <a:t>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>
                <a:latin typeface="Times" pitchFamily="18" charset="0"/>
                <a:cs typeface="Arial" charset="0"/>
              </a:rPr>
              <a:t> ≥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 baseline="-25000">
                <a:latin typeface="Times" pitchFamily="18" charset="0"/>
                <a:cs typeface="Arial" charset="0"/>
              </a:rPr>
              <a:t>0</a:t>
            </a:r>
            <a:r>
              <a:rPr lang="da-DK" sz="2800">
                <a:cs typeface="Arial" charset="0"/>
              </a:rPr>
              <a:t> 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a-DK" sz="1000"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61722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”mindre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dominerer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3276600" y="4114800"/>
            <a:ext cx="3733800" cy="1890713"/>
            <a:chOff x="3312" y="1824"/>
            <a:chExt cx="2352" cy="1191"/>
          </a:xfrm>
        </p:grpSpPr>
        <p:grpSp>
          <p:nvGrpSpPr>
            <p:cNvPr id="25621" name="Group 21"/>
            <p:cNvGrpSpPr>
              <a:grpSpLocks/>
            </p:cNvGrpSpPr>
            <p:nvPr/>
          </p:nvGrpSpPr>
          <p:grpSpPr bwMode="auto">
            <a:xfrm>
              <a:off x="3312" y="1824"/>
              <a:ext cx="2160" cy="1191"/>
              <a:chOff x="3312" y="1824"/>
              <a:chExt cx="2160" cy="1191"/>
            </a:xfrm>
          </p:grpSpPr>
          <p:sp>
            <p:nvSpPr>
              <p:cNvPr id="25607" name="Line 7"/>
              <p:cNvSpPr>
                <a:spLocks noChangeShapeType="1"/>
              </p:cNvSpPr>
              <p:nvPr/>
            </p:nvSpPr>
            <p:spPr bwMode="auto">
              <a:xfrm flipV="1">
                <a:off x="3312" y="1824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608" name="Line 8"/>
              <p:cNvSpPr>
                <a:spLocks noChangeShapeType="1"/>
              </p:cNvSpPr>
              <p:nvPr/>
            </p:nvSpPr>
            <p:spPr bwMode="auto">
              <a:xfrm flipV="1">
                <a:off x="3312" y="2784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auto">
              <a:xfrm>
                <a:off x="3312" y="1968"/>
                <a:ext cx="1776" cy="808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288" y="528"/>
                  </a:cxn>
                  <a:cxn ang="0">
                    <a:pos x="624" y="720"/>
                  </a:cxn>
                  <a:cxn ang="0">
                    <a:pos x="1776" y="0"/>
                  </a:cxn>
                </a:cxnLst>
                <a:rect l="0" t="0" r="r" b="b"/>
                <a:pathLst>
                  <a:path w="1776" h="808">
                    <a:moveTo>
                      <a:pt x="0" y="672"/>
                    </a:moveTo>
                    <a:cubicBezTo>
                      <a:pt x="92" y="596"/>
                      <a:pt x="184" y="520"/>
                      <a:pt x="288" y="528"/>
                    </a:cubicBezTo>
                    <a:cubicBezTo>
                      <a:pt x="392" y="536"/>
                      <a:pt x="376" y="808"/>
                      <a:pt x="624" y="720"/>
                    </a:cubicBezTo>
                    <a:cubicBezTo>
                      <a:pt x="872" y="632"/>
                      <a:pt x="1568" y="120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auto">
              <a:xfrm>
                <a:off x="3312" y="2256"/>
                <a:ext cx="1776" cy="37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624" y="336"/>
                  </a:cxn>
                  <a:cxn ang="0">
                    <a:pos x="1776" y="0"/>
                  </a:cxn>
                </a:cxnLst>
                <a:rect l="0" t="0" r="r" b="b"/>
                <a:pathLst>
                  <a:path w="1776" h="376">
                    <a:moveTo>
                      <a:pt x="0" y="240"/>
                    </a:moveTo>
                    <a:cubicBezTo>
                      <a:pt x="164" y="308"/>
                      <a:pt x="328" y="376"/>
                      <a:pt x="624" y="336"/>
                    </a:cubicBezTo>
                    <a:cubicBezTo>
                      <a:pt x="920" y="296"/>
                      <a:pt x="1504" y="56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616" name="Line 16"/>
              <p:cNvSpPr>
                <a:spLocks noChangeShapeType="1"/>
              </p:cNvSpPr>
              <p:nvPr/>
            </p:nvSpPr>
            <p:spPr bwMode="auto">
              <a:xfrm flipV="1">
                <a:off x="4464" y="1872"/>
                <a:ext cx="0" cy="9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617" name="Text Box 17"/>
              <p:cNvSpPr txBox="1">
                <a:spLocks noChangeArrowheads="1"/>
              </p:cNvSpPr>
              <p:nvPr/>
            </p:nvSpPr>
            <p:spPr bwMode="auto">
              <a:xfrm>
                <a:off x="4272" y="2784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a-DK" i="1">
                    <a:latin typeface="Times" pitchFamily="18" charset="0"/>
                  </a:rPr>
                  <a:t>N</a:t>
                </a:r>
                <a:r>
                  <a:rPr lang="da-DK" baseline="-25000"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25618" name="Text Box 18"/>
              <p:cNvSpPr txBox="1">
                <a:spLocks noChangeArrowheads="1"/>
              </p:cNvSpPr>
              <p:nvPr/>
            </p:nvSpPr>
            <p:spPr bwMode="auto">
              <a:xfrm>
                <a:off x="5088" y="211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f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(</a:t>
                </a: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n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)</a:t>
                </a:r>
              </a:p>
            </p:txBody>
          </p:sp>
        </p:grp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5088" y="1824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b="1" i="1">
                  <a:solidFill>
                    <a:schemeClr val="accent2"/>
                  </a:solidFill>
                  <a:latin typeface="Times" pitchFamily="18" charset="0"/>
                </a:rPr>
                <a:t>c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·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g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(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n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)</a:t>
              </a:r>
              <a:endParaRPr lang="da-DK" b="1">
                <a:solidFill>
                  <a:schemeClr val="accent2"/>
                </a:solidFill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 l="3125" t="19792" r="1875" b="13542"/>
          <a:stretch>
            <a:fillRect/>
          </a:stretch>
        </p:blipFill>
        <p:spPr bwMode="auto">
          <a:xfrm>
            <a:off x="304800" y="1752600"/>
            <a:ext cx="8610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52600" y="57150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4400" b="1">
                <a:solidFill>
                  <a:schemeClr val="accent2"/>
                </a:solidFill>
              </a:rPr>
              <a:t>Tid 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O(</a:t>
            </a:r>
            <a:r>
              <a:rPr lang="da-DK" sz="44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4400" baseline="30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en-US" sz="4400">
              <a:solidFill>
                <a:schemeClr val="accent2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/>
            <a:endParaRPr lang="da-DK" sz="2800">
              <a:latin typeface="Times" pitchFamily="18" charset="0"/>
            </a:endParaRPr>
          </a:p>
          <a:p>
            <a:pPr algn="ctr">
              <a:buFontTx/>
              <a:buNone/>
            </a:pPr>
            <a:r>
              <a:rPr lang="da-DK" sz="2800" i="1">
                <a:latin typeface="Times" pitchFamily="18" charset="0"/>
              </a:rPr>
              <a:t>f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  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  <a:r>
              <a:rPr lang="da-DK" sz="2800">
                <a:latin typeface="Times" pitchFamily="18" charset="0"/>
              </a:rPr>
              <a:t>  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</a:t>
            </a:r>
          </a:p>
          <a:p>
            <a:pPr algn="ctr">
              <a:buFontTx/>
              <a:buNone/>
            </a:pPr>
            <a:endParaRPr lang="da-DK" sz="2800" i="1">
              <a:latin typeface="Times" pitchFamily="18" charset="0"/>
            </a:endParaRPr>
          </a:p>
          <a:p>
            <a:pPr algn="ctr">
              <a:buFontTx/>
              <a:buNone/>
            </a:pP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  og  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  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</a:p>
          <a:p>
            <a:pPr algn="ctr">
              <a:buFontTx/>
              <a:buNone/>
            </a:pP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+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 max(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),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)</a:t>
            </a:r>
          </a:p>
          <a:p>
            <a:pPr algn="ctr">
              <a:buFont typeface="Wingdings" pitchFamily="2" charset="2"/>
              <a:buNone/>
            </a:pP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>
                <a:latin typeface="Times" pitchFamily="18" charset="0"/>
              </a:rPr>
              <a:t>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>
                <a:latin typeface="Times" pitchFamily="18" charset="0"/>
              </a:rPr>
              <a:t>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)</a:t>
            </a:r>
          </a:p>
          <a:p>
            <a:pPr algn="ctr">
              <a:buFont typeface="Wingdings" pitchFamily="2" charset="2"/>
              <a:buChar char="è"/>
            </a:pPr>
            <a:endParaRPr lang="da-DK" sz="2800">
              <a:latin typeface="Times" pitchFamily="18" charset="0"/>
            </a:endParaRPr>
          </a:p>
          <a:p>
            <a:pPr algn="ctr">
              <a:buFontTx/>
              <a:buNone/>
            </a:pPr>
            <a:r>
              <a:rPr lang="da-DK" sz="2800" i="1">
                <a:latin typeface="Times" pitchFamily="18" charset="0"/>
              </a:rPr>
              <a:t>c</a:t>
            </a:r>
            <a:r>
              <a:rPr lang="da-DK" sz="2800" i="1" baseline="-25000">
                <a:latin typeface="Times" pitchFamily="18" charset="0"/>
              </a:rPr>
              <a:t>k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 i="1" baseline="30000">
                <a:latin typeface="Times" pitchFamily="18" charset="0"/>
              </a:rPr>
              <a:t>k </a:t>
            </a:r>
            <a:r>
              <a:rPr lang="da-DK" sz="2800">
                <a:latin typeface="Times" pitchFamily="18" charset="0"/>
              </a:rPr>
              <a:t>+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da-DK" sz="2800" i="1" baseline="-25000">
                <a:latin typeface="Times" pitchFamily="18" charset="0"/>
              </a:rPr>
              <a:t>k</a:t>
            </a:r>
            <a:r>
              <a:rPr lang="da-DK" sz="2800" baseline="-25000">
                <a:latin typeface="Times" pitchFamily="18" charset="0"/>
              </a:rPr>
              <a:t>-1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 i="1" baseline="30000">
                <a:latin typeface="Times" pitchFamily="18" charset="0"/>
              </a:rPr>
              <a:t>k</a:t>
            </a:r>
            <a:r>
              <a:rPr lang="da-DK" sz="2800" baseline="30000">
                <a:latin typeface="Times" pitchFamily="18" charset="0"/>
              </a:rPr>
              <a:t>-1 </a:t>
            </a:r>
            <a:r>
              <a:rPr lang="da-DK" sz="2800">
                <a:latin typeface="Times" pitchFamily="18" charset="0"/>
              </a:rPr>
              <a:t>+ </a:t>
            </a:r>
            <a:r>
              <a:rPr lang="en-US" sz="2800">
                <a:latin typeface="Times" pitchFamily="18" charset="0"/>
                <a:cs typeface="Arial" charset="0"/>
              </a:rPr>
              <a:t>· · · +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 baseline="30000">
                <a:latin typeface="Times" pitchFamily="18" charset="0"/>
              </a:rPr>
              <a:t>2 </a:t>
            </a:r>
            <a:r>
              <a:rPr lang="en-US" sz="2800">
                <a:latin typeface="Times" pitchFamily="18" charset="0"/>
                <a:cs typeface="Arial" charset="0"/>
              </a:rPr>
              <a:t>+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n </a:t>
            </a:r>
            <a:r>
              <a:rPr lang="da-DK" sz="2800">
                <a:latin typeface="Times" pitchFamily="18" charset="0"/>
              </a:rPr>
              <a:t>+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da-DK" sz="2800" baseline="-25000">
                <a:latin typeface="Times" pitchFamily="18" charset="0"/>
              </a:rPr>
              <a:t>0</a:t>
            </a:r>
            <a:r>
              <a:rPr lang="en-US" sz="2800">
                <a:latin typeface="Times" pitchFamily="18" charset="0"/>
                <a:cs typeface="Arial" charset="0"/>
              </a:rPr>
              <a:t> = O(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 i="1" baseline="30000">
                <a:latin typeface="Times" pitchFamily="18" charset="0"/>
              </a:rPr>
              <a:t>k</a:t>
            </a:r>
            <a:r>
              <a:rPr lang="en-US" sz="2800"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Eksempler : O - regneregler</a:t>
            </a:r>
            <a:endParaRPr lang="en-US" sz="4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6096000" cy="48768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>
                <a:latin typeface="Times" pitchFamily="18" charset="0"/>
              </a:rPr>
              <a:t>3</a:t>
            </a:r>
            <a:r>
              <a:rPr lang="en-US" dirty="0">
                <a:latin typeface="Times" pitchFamily="18" charset="0"/>
                <a:cs typeface="Arial" charset="0"/>
              </a:rPr>
              <a:t>·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2</a:t>
            </a:r>
            <a:r>
              <a:rPr lang="da-DK" dirty="0">
                <a:latin typeface="Times" pitchFamily="18" charset="0"/>
              </a:rPr>
              <a:t> + 7</a:t>
            </a:r>
            <a:r>
              <a:rPr lang="en-US" dirty="0">
                <a:latin typeface="Times" pitchFamily="18" charset="0"/>
                <a:cs typeface="Arial" charset="0"/>
              </a:rPr>
              <a:t>·</a:t>
            </a:r>
            <a:r>
              <a:rPr lang="en-US" i="1" dirty="0">
                <a:latin typeface="Times" pitchFamily="18" charset="0"/>
                <a:cs typeface="Arial" charset="0"/>
              </a:rPr>
              <a:t>n</a:t>
            </a:r>
            <a:r>
              <a:rPr lang="en-US" dirty="0">
                <a:latin typeface="Times" pitchFamily="18" charset="0"/>
                <a:cs typeface="Arial" charset="0"/>
              </a:rPr>
              <a:t> </a:t>
            </a:r>
            <a:r>
              <a:rPr lang="da-DK" dirty="0">
                <a:latin typeface="Times" pitchFamily="18" charset="0"/>
              </a:rPr>
              <a:t>= O(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2</a:t>
            </a:r>
            <a:r>
              <a:rPr lang="da-DK" dirty="0">
                <a:latin typeface="Times" pitchFamily="18" charset="0"/>
              </a:rPr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2 </a:t>
            </a:r>
            <a:r>
              <a:rPr lang="da-DK" dirty="0">
                <a:latin typeface="Times" pitchFamily="18" charset="0"/>
              </a:rPr>
              <a:t>= O(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3</a:t>
            </a:r>
            <a:r>
              <a:rPr lang="da-DK" dirty="0">
                <a:latin typeface="Times" pitchFamily="18" charset="0"/>
              </a:rPr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>
                <a:latin typeface="Times" pitchFamily="18" charset="0"/>
              </a:rPr>
              <a:t>log</a:t>
            </a:r>
            <a:r>
              <a:rPr lang="da-DK" baseline="-25000" dirty="0">
                <a:latin typeface="Times" pitchFamily="18" charset="0"/>
              </a:rPr>
              <a:t>2</a:t>
            </a:r>
            <a:r>
              <a:rPr lang="da-DK" dirty="0">
                <a:latin typeface="Times" pitchFamily="18" charset="0"/>
              </a:rPr>
              <a:t> 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dirty="0">
                <a:latin typeface="Times" pitchFamily="18" charset="0"/>
              </a:rPr>
              <a:t> = O(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0.5</a:t>
            </a:r>
            <a:r>
              <a:rPr lang="da-DK" dirty="0">
                <a:latin typeface="Times" pitchFamily="18" charset="0"/>
              </a:rPr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>
                <a:latin typeface="Times" pitchFamily="18" charset="0"/>
              </a:rPr>
              <a:t>(log</a:t>
            </a:r>
            <a:r>
              <a:rPr lang="da-DK" baseline="-25000" dirty="0">
                <a:latin typeface="Times" pitchFamily="18" charset="0"/>
              </a:rPr>
              <a:t>2</a:t>
            </a:r>
            <a:r>
              <a:rPr lang="da-DK" dirty="0">
                <a:latin typeface="Times" pitchFamily="18" charset="0"/>
              </a:rPr>
              <a:t> 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dirty="0">
                <a:latin typeface="Times" pitchFamily="18" charset="0"/>
              </a:rPr>
              <a:t>)</a:t>
            </a:r>
            <a:r>
              <a:rPr lang="da-DK" baseline="30000" dirty="0">
                <a:latin typeface="Times" pitchFamily="18" charset="0"/>
              </a:rPr>
              <a:t>3</a:t>
            </a:r>
            <a:r>
              <a:rPr lang="da-DK" dirty="0">
                <a:latin typeface="Times" pitchFamily="18" charset="0"/>
              </a:rPr>
              <a:t> = O(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0.1</a:t>
            </a:r>
            <a:r>
              <a:rPr lang="da-DK" dirty="0">
                <a:latin typeface="Times" pitchFamily="18" charset="0"/>
              </a:rPr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2 </a:t>
            </a:r>
            <a:r>
              <a:rPr lang="en-US" dirty="0">
                <a:latin typeface="Times" pitchFamily="18" charset="0"/>
                <a:cs typeface="Arial" charset="0"/>
              </a:rPr>
              <a:t>· </a:t>
            </a:r>
            <a:r>
              <a:rPr lang="da-DK" dirty="0">
                <a:latin typeface="Times" pitchFamily="18" charset="0"/>
              </a:rPr>
              <a:t>log</a:t>
            </a:r>
            <a:r>
              <a:rPr lang="da-DK" baseline="-25000" dirty="0">
                <a:latin typeface="Times" pitchFamily="18" charset="0"/>
              </a:rPr>
              <a:t>2</a:t>
            </a:r>
            <a:r>
              <a:rPr lang="da-DK" dirty="0">
                <a:latin typeface="Times" pitchFamily="18" charset="0"/>
              </a:rPr>
              <a:t> </a:t>
            </a:r>
            <a:r>
              <a:rPr lang="da-DK" i="1" dirty="0">
                <a:latin typeface="Times" pitchFamily="18" charset="0"/>
              </a:rPr>
              <a:t>n + </a:t>
            </a:r>
            <a:r>
              <a:rPr lang="da-DK" dirty="0">
                <a:latin typeface="Times" pitchFamily="18" charset="0"/>
              </a:rPr>
              <a:t>7</a:t>
            </a:r>
            <a:r>
              <a:rPr lang="en-US" dirty="0">
                <a:latin typeface="Times" pitchFamily="18" charset="0"/>
                <a:cs typeface="Arial" charset="0"/>
              </a:rPr>
              <a:t>·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2.5</a:t>
            </a:r>
            <a:r>
              <a:rPr lang="da-DK" dirty="0">
                <a:latin typeface="Times" pitchFamily="18" charset="0"/>
              </a:rPr>
              <a:t> = O(</a:t>
            </a: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2.5</a:t>
            </a:r>
            <a:r>
              <a:rPr lang="da-DK" dirty="0">
                <a:latin typeface="Times" pitchFamily="18" charset="0"/>
              </a:rPr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>
                <a:latin typeface="Times" pitchFamily="18" charset="0"/>
              </a:rPr>
              <a:t>2</a:t>
            </a:r>
            <a:r>
              <a:rPr lang="da-DK" i="1" baseline="30000" dirty="0">
                <a:latin typeface="Times" pitchFamily="18" charset="0"/>
              </a:rPr>
              <a:t>n</a:t>
            </a:r>
            <a:r>
              <a:rPr lang="da-DK" i="1" dirty="0">
                <a:latin typeface="Times" pitchFamily="18" charset="0"/>
              </a:rPr>
              <a:t> = </a:t>
            </a:r>
            <a:r>
              <a:rPr lang="da-DK" dirty="0">
                <a:latin typeface="Times" pitchFamily="18" charset="0"/>
              </a:rPr>
              <a:t>O(3</a:t>
            </a:r>
            <a:r>
              <a:rPr lang="da-DK" i="1" baseline="30000" dirty="0">
                <a:latin typeface="Times" pitchFamily="18" charset="0"/>
              </a:rPr>
              <a:t>n</a:t>
            </a:r>
            <a:r>
              <a:rPr lang="da-DK" dirty="0">
                <a:latin typeface="Times" pitchFamily="18" charset="0"/>
              </a:rPr>
              <a:t>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dirty="0">
                <a:latin typeface="Times" pitchFamily="18" charset="0"/>
              </a:rPr>
              <a:t>n</a:t>
            </a:r>
            <a:r>
              <a:rPr lang="da-DK" baseline="30000" dirty="0">
                <a:latin typeface="Times" pitchFamily="18" charset="0"/>
              </a:rPr>
              <a:t>5 </a:t>
            </a:r>
            <a:r>
              <a:rPr lang="en-US" dirty="0">
                <a:latin typeface="Times" pitchFamily="18" charset="0"/>
                <a:cs typeface="Arial" charset="0"/>
              </a:rPr>
              <a:t>·</a:t>
            </a:r>
            <a:r>
              <a:rPr lang="da-DK" baseline="30000" dirty="0">
                <a:latin typeface="Times" pitchFamily="18" charset="0"/>
              </a:rPr>
              <a:t> </a:t>
            </a:r>
            <a:r>
              <a:rPr lang="da-DK" dirty="0">
                <a:latin typeface="Times" pitchFamily="18" charset="0"/>
              </a:rPr>
              <a:t>2</a:t>
            </a:r>
            <a:r>
              <a:rPr lang="da-DK" i="1" baseline="30000" dirty="0">
                <a:latin typeface="Times" pitchFamily="18" charset="0"/>
              </a:rPr>
              <a:t>n</a:t>
            </a:r>
            <a:r>
              <a:rPr lang="da-DK" i="1" dirty="0">
                <a:latin typeface="Times" pitchFamily="18" charset="0"/>
              </a:rPr>
              <a:t> = </a:t>
            </a:r>
            <a:r>
              <a:rPr lang="da-DK" dirty="0">
                <a:latin typeface="Times" pitchFamily="18" charset="0"/>
              </a:rPr>
              <a:t>O(3</a:t>
            </a:r>
            <a:r>
              <a:rPr lang="da-DK" i="1" baseline="30000" dirty="0">
                <a:latin typeface="Times" pitchFamily="18" charset="0"/>
              </a:rPr>
              <a:t>n</a:t>
            </a:r>
            <a:r>
              <a:rPr lang="da-DK" dirty="0">
                <a:latin typeface="Times" pitchFamily="18" charset="0"/>
              </a:rPr>
              <a:t>)</a:t>
            </a:r>
          </a:p>
          <a:p>
            <a:pPr>
              <a:buFontTx/>
              <a:buNone/>
            </a:pPr>
            <a:endParaRPr lang="en-US" dirty="0">
              <a:latin typeface="Times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4400" b="1" dirty="0">
                <a:solidFill>
                  <a:schemeClr val="tx2"/>
                </a:solidFill>
              </a:rPr>
              <a:t>Eksempler : O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da-DK" b="1" dirty="0" smtClean="0"/>
              <a:t>Visuel test af </a:t>
            </a:r>
            <a:r>
              <a:rPr lang="da-DK" i="1" dirty="0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baseline="30000" dirty="0" smtClean="0">
                <a:solidFill>
                  <a:srgbClr val="C00000"/>
                </a:solidFill>
                <a:latin typeface="Times" pitchFamily="18" charset="0"/>
              </a:rPr>
              <a:t>5 </a:t>
            </a:r>
            <a:r>
              <a:rPr lang="en-US" dirty="0" smtClean="0">
                <a:solidFill>
                  <a:srgbClr val="C0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aseline="30000" dirty="0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da-DK" i="1" baseline="30000" dirty="0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i="1" dirty="0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=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O(</a:t>
            </a:r>
            <a:r>
              <a:rPr lang="da-DK" dirty="0" smtClean="0">
                <a:solidFill>
                  <a:srgbClr val="00CC00"/>
                </a:solidFill>
                <a:latin typeface="Times" pitchFamily="18" charset="0"/>
              </a:rPr>
              <a:t>3</a:t>
            </a:r>
            <a:r>
              <a:rPr lang="da-DK" i="1" baseline="30000" dirty="0" smtClean="0">
                <a:solidFill>
                  <a:srgbClr val="00CC00"/>
                </a:solidFill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 ?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3334" t="58000" r="54583" b="5333"/>
          <a:stretch>
            <a:fillRect/>
          </a:stretch>
        </p:blipFill>
        <p:spPr bwMode="auto">
          <a:xfrm>
            <a:off x="76200" y="4267199"/>
            <a:ext cx="2857470" cy="20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3333" t="58000" r="54583" b="4667"/>
          <a:stretch>
            <a:fillRect/>
          </a:stretch>
        </p:blipFill>
        <p:spPr bwMode="auto">
          <a:xfrm>
            <a:off x="3105119" y="2161735"/>
            <a:ext cx="2933761" cy="213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13334" t="58000" r="54583" b="5333"/>
          <a:stretch>
            <a:fillRect/>
          </a:stretch>
        </p:blipFill>
        <p:spPr bwMode="auto">
          <a:xfrm>
            <a:off x="3100198" y="4267199"/>
            <a:ext cx="2933670" cy="20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13333" t="58000" r="54583" b="5333"/>
          <a:stretch>
            <a:fillRect/>
          </a:stretch>
        </p:blipFill>
        <p:spPr bwMode="auto">
          <a:xfrm>
            <a:off x="0" y="2171680"/>
            <a:ext cx="2933761" cy="20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l="13334" t="58000" r="54583" b="5333"/>
          <a:stretch>
            <a:fillRect/>
          </a:stretch>
        </p:blipFill>
        <p:spPr bwMode="auto">
          <a:xfrm>
            <a:off x="6210330" y="2171680"/>
            <a:ext cx="2933670" cy="20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 l="13334" t="58000" r="54583" b="5334"/>
          <a:stretch>
            <a:fillRect/>
          </a:stretch>
        </p:blipFill>
        <p:spPr bwMode="auto">
          <a:xfrm>
            <a:off x="6148198" y="4267199"/>
            <a:ext cx="2995802" cy="20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 rot="5400000">
            <a:off x="321003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91694" y="3771105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106679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Plot af de to funktioner </a:t>
            </a:r>
          </a:p>
          <a:p>
            <a:r>
              <a:rPr lang="da-DK" dirty="0" smtClean="0"/>
              <a:t>– ikke særlig informativ </a:t>
            </a:r>
            <a:endParaRPr lang="da-DK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106679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Plot af de to funktioner med logaritmisk y-akse </a:t>
            </a:r>
          </a:p>
          <a:p>
            <a:r>
              <a:rPr lang="da-DK" dirty="0" smtClean="0"/>
              <a:t>– første plot misvisende </a:t>
            </a:r>
            <a:endParaRPr lang="da-DK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1066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Plot af brøken mellem de to funktioner </a:t>
            </a:r>
          </a:p>
          <a:p>
            <a:r>
              <a:rPr lang="da-DK" dirty="0" smtClean="0"/>
              <a:t>– første plot misvisende</a:t>
            </a:r>
            <a:endParaRPr lang="da-DK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65532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smtClean="0"/>
              <a:t>Plots lavet med </a:t>
            </a:r>
            <a:r>
              <a:rPr lang="da-DK" sz="1200" dirty="0" err="1" smtClean="0"/>
              <a:t>Gnuplot</a:t>
            </a:r>
            <a:endParaRPr lang="da-D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da-DK" b="1" dirty="0" smtClean="0"/>
              <a:t>Bevis for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latin typeface="Times" pitchFamily="18" charset="0"/>
              </a:rPr>
              <a:t>5 </a:t>
            </a:r>
            <a:r>
              <a:rPr lang="en-US" dirty="0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2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=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O(3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</a:t>
            </a:r>
            <a:endParaRPr lang="da-DK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1354753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C00000"/>
                </a:solidFill>
              </a:rPr>
              <a:t>Vis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smtClean="0"/>
              <a:t>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latin typeface="Times" pitchFamily="18" charset="0"/>
              </a:rPr>
              <a:t>5 </a:t>
            </a:r>
            <a:r>
              <a:rPr lang="en-US" dirty="0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2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≤</a:t>
            </a:r>
            <a:r>
              <a:rPr lang="da-DK" i="1" dirty="0" smtClean="0">
                <a:latin typeface="Times" pitchFamily="18" charset="0"/>
              </a:rPr>
              <a:t> c</a:t>
            </a:r>
            <a:r>
              <a:rPr lang="en-US" dirty="0" smtClean="0">
                <a:latin typeface="Times" pitchFamily="18" charset="0"/>
                <a:cs typeface="Arial" charset="0"/>
              </a:rPr>
              <a:t>·</a:t>
            </a:r>
            <a:r>
              <a:rPr lang="da-DK" dirty="0" smtClean="0">
                <a:latin typeface="Times" pitchFamily="18" charset="0"/>
              </a:rPr>
              <a:t>3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   </a:t>
            </a:r>
            <a:r>
              <a:rPr lang="da-DK" dirty="0" smtClean="0"/>
              <a:t>for 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≥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-25000" dirty="0" smtClean="0">
                <a:latin typeface="Times" pitchFamily="18" charset="0"/>
              </a:rPr>
              <a:t>0</a:t>
            </a:r>
            <a:r>
              <a:rPr lang="da-DK" i="1" dirty="0" smtClean="0">
                <a:latin typeface="Times" pitchFamily="18" charset="0"/>
              </a:rPr>
              <a:t>  </a:t>
            </a:r>
            <a:r>
              <a:rPr lang="da-DK" dirty="0" smtClean="0"/>
              <a:t>for passende valg af </a:t>
            </a:r>
            <a:r>
              <a:rPr lang="da-DK" i="1" dirty="0" smtClean="0">
                <a:latin typeface="Times" pitchFamily="18" charset="0"/>
              </a:rPr>
              <a:t>c</a:t>
            </a:r>
            <a:r>
              <a:rPr lang="da-DK" dirty="0" smtClean="0"/>
              <a:t> og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-25000" dirty="0" smtClean="0">
                <a:latin typeface="Times" pitchFamily="18" charset="0"/>
              </a:rPr>
              <a:t>0</a:t>
            </a:r>
          </a:p>
          <a:p>
            <a:endParaRPr lang="da-DK" baseline="-25000" dirty="0" smtClean="0">
              <a:latin typeface="Times" pitchFamily="18" charset="0"/>
            </a:endParaRPr>
          </a:p>
          <a:p>
            <a:endParaRPr lang="da-DK" baseline="-25000" dirty="0" smtClean="0">
              <a:latin typeface="Times" pitchFamily="18" charset="0"/>
            </a:endParaRPr>
          </a:p>
          <a:p>
            <a:r>
              <a:rPr lang="da-DK" dirty="0" smtClean="0"/>
              <a:t>Bevis:</a:t>
            </a:r>
            <a:endParaRPr lang="da-DK" baseline="-25000" dirty="0" smtClean="0">
              <a:latin typeface="Times" pitchFamily="18" charset="0"/>
            </a:endParaRPr>
          </a:p>
          <a:p>
            <a:endParaRPr lang="da-DK" baseline="-25000" dirty="0" smtClean="0">
              <a:latin typeface="Times" pitchFamily="18" charset="0"/>
            </a:endParaRPr>
          </a:p>
          <a:p>
            <a:r>
              <a:rPr lang="da-DK" dirty="0" smtClean="0">
                <a:latin typeface="Times" pitchFamily="18" charset="0"/>
              </a:rPr>
              <a:t>    (5/log</a:t>
            </a:r>
            <a:r>
              <a:rPr lang="da-DK" baseline="-25000" dirty="0" smtClean="0">
                <a:latin typeface="Times" pitchFamily="18" charset="0"/>
              </a:rPr>
              <a:t>2</a:t>
            </a:r>
            <a:r>
              <a:rPr lang="da-DK" dirty="0" smtClean="0">
                <a:latin typeface="Times" pitchFamily="18" charset="0"/>
              </a:rPr>
              <a:t> (3/2))</a:t>
            </a:r>
            <a:r>
              <a:rPr lang="da-DK" baseline="30000" dirty="0" smtClean="0">
                <a:latin typeface="Times" pitchFamily="18" charset="0"/>
              </a:rPr>
              <a:t>2</a:t>
            </a:r>
            <a:r>
              <a:rPr lang="da-DK" dirty="0" smtClean="0">
                <a:latin typeface="Times" pitchFamily="18" charset="0"/>
              </a:rPr>
              <a:t> ≤</a:t>
            </a:r>
            <a:r>
              <a:rPr lang="da-DK" i="1" dirty="0" smtClean="0">
                <a:latin typeface="Times" pitchFamily="18" charset="0"/>
              </a:rPr>
              <a:t> n 			    </a:t>
            </a:r>
            <a:r>
              <a:rPr lang="da-DK" i="1" dirty="0" smtClean="0">
                <a:latin typeface="Times" pitchFamily="18" charset="0"/>
              </a:rPr>
              <a:t>                     </a:t>
            </a:r>
            <a:r>
              <a:rPr lang="da-DK" dirty="0" smtClean="0"/>
              <a:t>for </a:t>
            </a:r>
            <a:r>
              <a:rPr lang="da-DK" i="1" dirty="0" smtClean="0">
                <a:latin typeface="Times" pitchFamily="18" charset="0"/>
              </a:rPr>
              <a:t>n </a:t>
            </a:r>
            <a:r>
              <a:rPr lang="da-DK" dirty="0" smtClean="0">
                <a:latin typeface="Times" pitchFamily="18" charset="0"/>
              </a:rPr>
              <a:t>≥ 73</a:t>
            </a:r>
            <a:endParaRPr lang="da-DK" dirty="0" smtClean="0">
              <a:latin typeface="Times" pitchFamily="18" charset="0"/>
            </a:endParaRPr>
          </a:p>
          <a:p>
            <a:endParaRPr lang="da-DK" dirty="0" smtClean="0"/>
          </a:p>
          <a:p>
            <a:r>
              <a:rPr lang="da-DK" dirty="0" smtClean="0">
                <a:latin typeface="Times" pitchFamily="18" charset="0"/>
              </a:rPr>
              <a:t>    5/log</a:t>
            </a:r>
            <a:r>
              <a:rPr lang="da-DK" baseline="-25000" dirty="0" smtClean="0">
                <a:latin typeface="Times" pitchFamily="18" charset="0"/>
              </a:rPr>
              <a:t>2</a:t>
            </a:r>
            <a:r>
              <a:rPr lang="da-DK" dirty="0" smtClean="0">
                <a:latin typeface="Times" pitchFamily="18" charset="0"/>
              </a:rPr>
              <a:t> (3/2)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≤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i="1" dirty="0" err="1" smtClean="0">
                <a:latin typeface="Times" pitchFamily="18" charset="0"/>
              </a:rPr>
              <a:t>√n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≤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i="1" dirty="0" err="1" smtClean="0">
                <a:latin typeface="Times" pitchFamily="18" charset="0"/>
              </a:rPr>
              <a:t>n</a:t>
            </a:r>
            <a:r>
              <a:rPr lang="da-DK" dirty="0" err="1" smtClean="0">
                <a:latin typeface="Times" pitchFamily="18" charset="0"/>
              </a:rPr>
              <a:t>/</a:t>
            </a:r>
            <a:r>
              <a:rPr lang="da-DK" i="1" dirty="0" err="1" smtClean="0">
                <a:latin typeface="Times" pitchFamily="18" charset="0"/>
              </a:rPr>
              <a:t>√n</a:t>
            </a:r>
            <a:r>
              <a:rPr lang="da-DK" dirty="0" smtClean="0">
                <a:latin typeface="Times" pitchFamily="18" charset="0"/>
              </a:rPr>
              <a:t> ≤</a:t>
            </a:r>
            <a:r>
              <a:rPr lang="da-DK" i="1" dirty="0" smtClean="0">
                <a:latin typeface="Times" pitchFamily="18" charset="0"/>
              </a:rPr>
              <a:t> n</a:t>
            </a:r>
            <a:r>
              <a:rPr lang="da-DK" dirty="0" smtClean="0">
                <a:latin typeface="Times" pitchFamily="18" charset="0"/>
              </a:rPr>
              <a:t>/log</a:t>
            </a:r>
            <a:r>
              <a:rPr lang="da-DK" baseline="-25000" dirty="0" smtClean="0">
                <a:latin typeface="Times" pitchFamily="18" charset="0"/>
              </a:rPr>
              <a:t>2</a:t>
            </a:r>
            <a:r>
              <a:rPr lang="da-DK" i="1" dirty="0" smtClean="0">
                <a:latin typeface="Times" pitchFamily="18" charset="0"/>
              </a:rPr>
              <a:t> n 	</a:t>
            </a:r>
            <a:r>
              <a:rPr lang="da-DK" i="1" dirty="0" smtClean="0">
                <a:latin typeface="Times" pitchFamily="18" charset="0"/>
              </a:rPr>
              <a:t>    </a:t>
            </a:r>
            <a:r>
              <a:rPr lang="da-DK" dirty="0" smtClean="0"/>
              <a:t>da </a:t>
            </a:r>
            <a:r>
              <a:rPr lang="da-DK" i="1" dirty="0" err="1" smtClean="0">
                <a:latin typeface="Times" pitchFamily="18" charset="0"/>
              </a:rPr>
              <a:t>√n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≥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log</a:t>
            </a:r>
            <a:r>
              <a:rPr lang="da-DK" baseline="-25000" dirty="0" smtClean="0">
                <a:latin typeface="Times" pitchFamily="18" charset="0"/>
              </a:rPr>
              <a:t>2</a:t>
            </a:r>
            <a:r>
              <a:rPr lang="da-DK" i="1" dirty="0" smtClean="0">
                <a:latin typeface="Times" pitchFamily="18" charset="0"/>
              </a:rPr>
              <a:t> n </a:t>
            </a:r>
            <a:r>
              <a:rPr lang="da-DK" dirty="0" smtClean="0"/>
              <a:t>for </a:t>
            </a:r>
            <a:r>
              <a:rPr lang="da-DK" i="1" dirty="0" smtClean="0">
                <a:latin typeface="Times" pitchFamily="18" charset="0"/>
              </a:rPr>
              <a:t>n </a:t>
            </a:r>
            <a:r>
              <a:rPr lang="da-DK" dirty="0" smtClean="0">
                <a:latin typeface="Times" pitchFamily="18" charset="0"/>
              </a:rPr>
              <a:t>≥ 17</a:t>
            </a:r>
            <a:endParaRPr lang="da-DK" dirty="0" smtClean="0">
              <a:latin typeface="Times" pitchFamily="18" charset="0"/>
            </a:endParaRPr>
          </a:p>
          <a:p>
            <a:endParaRPr lang="da-DK" dirty="0" smtClean="0"/>
          </a:p>
          <a:p>
            <a:r>
              <a:rPr lang="da-DK" dirty="0" smtClean="0">
                <a:latin typeface="Times" pitchFamily="18" charset="0"/>
              </a:rPr>
              <a:t>    5</a:t>
            </a:r>
            <a:r>
              <a:rPr lang="en-US" dirty="0" smtClean="0">
                <a:latin typeface="Times" pitchFamily="18" charset="0"/>
                <a:cs typeface="Arial" charset="0"/>
              </a:rPr>
              <a:t> · </a:t>
            </a:r>
            <a:r>
              <a:rPr lang="da-DK" dirty="0" smtClean="0">
                <a:latin typeface="Times" pitchFamily="18" charset="0"/>
              </a:rPr>
              <a:t>log</a:t>
            </a:r>
            <a:r>
              <a:rPr lang="da-DK" baseline="-25000" dirty="0" smtClean="0">
                <a:latin typeface="Times" pitchFamily="18" charset="0"/>
              </a:rPr>
              <a:t>2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i="1" dirty="0" smtClean="0">
                <a:latin typeface="Times" pitchFamily="18" charset="0"/>
              </a:rPr>
              <a:t>n </a:t>
            </a:r>
            <a:r>
              <a:rPr lang="da-DK" dirty="0" smtClean="0">
                <a:latin typeface="Times" pitchFamily="18" charset="0"/>
              </a:rPr>
              <a:t>≤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en-US" dirty="0" smtClean="0">
                <a:latin typeface="Times" pitchFamily="18" charset="0"/>
                <a:cs typeface="Arial" charset="0"/>
              </a:rPr>
              <a:t> ·</a:t>
            </a:r>
            <a:r>
              <a:rPr lang="da-DK" dirty="0" smtClean="0">
                <a:latin typeface="Times" pitchFamily="18" charset="0"/>
              </a:rPr>
              <a:t> log</a:t>
            </a:r>
            <a:r>
              <a:rPr lang="da-DK" baseline="-25000" dirty="0" smtClean="0">
                <a:latin typeface="Times" pitchFamily="18" charset="0"/>
              </a:rPr>
              <a:t>2</a:t>
            </a:r>
            <a:r>
              <a:rPr lang="da-DK" dirty="0" smtClean="0">
                <a:latin typeface="Times" pitchFamily="18" charset="0"/>
              </a:rPr>
              <a:t> (3/2)</a:t>
            </a:r>
            <a:r>
              <a:rPr lang="da-DK" i="1" dirty="0" smtClean="0">
                <a:latin typeface="Times" pitchFamily="18" charset="0"/>
              </a:rPr>
              <a:t> </a:t>
            </a:r>
          </a:p>
          <a:p>
            <a:endParaRPr lang="da-DK" dirty="0" smtClean="0"/>
          </a:p>
          <a:p>
            <a:r>
              <a:rPr lang="da-DK" dirty="0" smtClean="0">
                <a:latin typeface="Times" pitchFamily="18" charset="0"/>
              </a:rPr>
              <a:t>    log</a:t>
            </a:r>
            <a:r>
              <a:rPr lang="da-DK" baseline="-25000" dirty="0" smtClean="0">
                <a:latin typeface="Times" pitchFamily="18" charset="0"/>
              </a:rPr>
              <a:t>2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latin typeface="Times" pitchFamily="18" charset="0"/>
              </a:rPr>
              <a:t>5</a:t>
            </a:r>
            <a:r>
              <a:rPr lang="da-DK" dirty="0" smtClean="0">
                <a:latin typeface="Times" pitchFamily="18" charset="0"/>
              </a:rPr>
              <a:t>) ≤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log</a:t>
            </a:r>
            <a:r>
              <a:rPr lang="da-DK" baseline="-25000" dirty="0" smtClean="0">
                <a:latin typeface="Times" pitchFamily="18" charset="0"/>
              </a:rPr>
              <a:t>2</a:t>
            </a:r>
            <a:r>
              <a:rPr lang="da-DK" dirty="0" smtClean="0">
                <a:latin typeface="Times" pitchFamily="18" charset="0"/>
              </a:rPr>
              <a:t> (3/2)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i="1" dirty="0" smtClean="0">
                <a:latin typeface="Times" pitchFamily="18" charset="0"/>
              </a:rPr>
              <a:t> </a:t>
            </a:r>
          </a:p>
          <a:p>
            <a:endParaRPr lang="da-DK" dirty="0" smtClean="0"/>
          </a:p>
          <a:p>
            <a:r>
              <a:rPr lang="da-DK" i="1" dirty="0" smtClean="0">
                <a:latin typeface="Times" pitchFamily="18" charset="0"/>
              </a:rPr>
              <a:t>   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latin typeface="Times" pitchFamily="18" charset="0"/>
              </a:rPr>
              <a:t>5 </a:t>
            </a:r>
            <a:r>
              <a:rPr lang="da-DK" dirty="0" smtClean="0">
                <a:latin typeface="Times" pitchFamily="18" charset="0"/>
              </a:rPr>
              <a:t>≤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(3/2)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i="1" dirty="0" smtClean="0">
                <a:latin typeface="Times" pitchFamily="18" charset="0"/>
              </a:rPr>
              <a:t> </a:t>
            </a:r>
          </a:p>
          <a:p>
            <a:endParaRPr lang="da-DK" i="1" dirty="0" smtClean="0">
              <a:latin typeface="Times" pitchFamily="18" charset="0"/>
            </a:endParaRPr>
          </a:p>
          <a:p>
            <a:r>
              <a:rPr lang="da-DK" i="1" dirty="0" smtClean="0">
                <a:latin typeface="Times" pitchFamily="18" charset="0"/>
              </a:rPr>
              <a:t>    n</a:t>
            </a:r>
            <a:r>
              <a:rPr lang="da-DK" baseline="30000" dirty="0" smtClean="0">
                <a:latin typeface="Times" pitchFamily="18" charset="0"/>
              </a:rPr>
              <a:t>5</a:t>
            </a:r>
            <a:r>
              <a:rPr lang="en-US" dirty="0" smtClean="0">
                <a:latin typeface="Times" pitchFamily="18" charset="0"/>
                <a:cs typeface="Arial" charset="0"/>
              </a:rPr>
              <a:t> ·</a:t>
            </a:r>
            <a:r>
              <a:rPr lang="da-DK" baseline="30000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2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≤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3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i="1" dirty="0" smtClean="0">
                <a:latin typeface="Times" pitchFamily="18" charset="0"/>
              </a:rPr>
              <a:t> </a:t>
            </a:r>
          </a:p>
          <a:p>
            <a:endParaRPr lang="da-DK" i="1" dirty="0" smtClean="0">
              <a:latin typeface="Times" pitchFamily="18" charset="0"/>
            </a:endParaRPr>
          </a:p>
          <a:p>
            <a:r>
              <a:rPr lang="da-DK" dirty="0" smtClean="0"/>
              <a:t>Dvs. det ønskede gælder for </a:t>
            </a:r>
            <a:r>
              <a:rPr lang="da-DK" i="1" dirty="0" smtClean="0">
                <a:latin typeface="Times" pitchFamily="18" charset="0"/>
              </a:rPr>
              <a:t>c </a:t>
            </a:r>
            <a:r>
              <a:rPr lang="da-DK" dirty="0" smtClean="0">
                <a:latin typeface="Times" pitchFamily="18" charset="0"/>
              </a:rPr>
              <a:t>= 1</a:t>
            </a:r>
            <a:r>
              <a:rPr lang="en-US" dirty="0" smtClean="0">
                <a:latin typeface="Times" pitchFamily="18" charset="0"/>
                <a:cs typeface="Arial" charset="0"/>
              </a:rPr>
              <a:t> </a:t>
            </a:r>
            <a:r>
              <a:rPr lang="da-DK" smtClean="0"/>
              <a:t>og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-25000" smtClean="0">
                <a:latin typeface="Times" pitchFamily="18" charset="0"/>
              </a:rPr>
              <a:t>0 </a:t>
            </a:r>
            <a:r>
              <a:rPr lang="da-DK" smtClean="0">
                <a:latin typeface="Times" pitchFamily="18" charset="0"/>
              </a:rPr>
              <a:t>= 73</a:t>
            </a:r>
            <a:r>
              <a:rPr lang="da-DK" i="1" dirty="0" smtClean="0">
                <a:latin typeface="Times" pitchFamily="18" charset="0"/>
              </a:rPr>
              <a:t>.                                </a:t>
            </a:r>
            <a:r>
              <a:rPr lang="da-DK" i="1" dirty="0" smtClean="0">
                <a:latin typeface="Times" pitchFamily="18" charset="0"/>
              </a:rPr>
              <a:t>   </a:t>
            </a:r>
            <a:r>
              <a:rPr lang="da-DK" dirty="0" smtClean="0">
                <a:solidFill>
                  <a:srgbClr val="C00000"/>
                </a:solidFill>
                <a:latin typeface="Times" pitchFamily="18" charset="0"/>
              </a:rPr>
              <a:t>□</a:t>
            </a:r>
            <a:endParaRPr lang="da-DK" dirty="0">
              <a:solidFill>
                <a:srgbClr val="C00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917700" y="2980353"/>
          <a:ext cx="139700" cy="203200"/>
        </p:xfrm>
        <a:graphic>
          <a:graphicData uri="http://schemas.openxmlformats.org/presentationml/2006/ole">
            <p:oleObj spid="_x0000_s2050" name="Ligning" r:id="rId3" imgW="139680" imgH="2030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905000" y="3488353"/>
          <a:ext cx="139700" cy="203200"/>
        </p:xfrm>
        <a:graphic>
          <a:graphicData uri="http://schemas.openxmlformats.org/presentationml/2006/ole">
            <p:oleObj spid="_x0000_s2051" name="Ligning" r:id="rId4" imgW="139680" imgH="20304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905000" y="4021753"/>
          <a:ext cx="139700" cy="203200"/>
        </p:xfrm>
        <a:graphic>
          <a:graphicData uri="http://schemas.openxmlformats.org/presentationml/2006/ole">
            <p:oleObj spid="_x0000_s2052" name="Ligning" r:id="rId5" imgW="13968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905000" y="4555153"/>
          <a:ext cx="139700" cy="203200"/>
        </p:xfrm>
        <a:graphic>
          <a:graphicData uri="http://schemas.openxmlformats.org/presentationml/2006/ole">
            <p:oleObj spid="_x0000_s2053" name="Ligning" r:id="rId6" imgW="139680" imgH="20304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905000" y="5164753"/>
          <a:ext cx="139700" cy="203200"/>
        </p:xfrm>
        <a:graphic>
          <a:graphicData uri="http://schemas.openxmlformats.org/presentationml/2006/ole">
            <p:oleObj spid="_x0000_s2054" name="Ligning" r:id="rId7" imgW="139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l-GR" b="1">
                <a:cs typeface="Arial" charset="0"/>
              </a:rPr>
              <a:t>Ω</a:t>
            </a:r>
            <a:r>
              <a:rPr lang="da-DK" b="1"/>
              <a:t> -notation</a:t>
            </a:r>
            <a:endParaRPr lang="en-US" b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47800"/>
            <a:ext cx="7848600" cy="22860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2800" b="1"/>
              <a:t>Definition</a:t>
            </a:r>
            <a:r>
              <a:rPr lang="da-DK" sz="2800"/>
              <a:t>:   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)) </a:t>
            </a:r>
          </a:p>
          <a:p>
            <a:pPr algn="ctr">
              <a:buFontTx/>
              <a:buNone/>
            </a:pPr>
            <a:r>
              <a:rPr lang="da-DK" sz="2800"/>
              <a:t>hvis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</a:t>
            </a:r>
            <a:r>
              <a:rPr lang="da-DK" sz="2800"/>
              <a:t> og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</a:t>
            </a:r>
            <a:r>
              <a:rPr lang="da-DK" sz="2800"/>
              <a:t> er funktioner 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 </a:t>
            </a:r>
            <a:r>
              <a:rPr lang="da-DK" sz="2800">
                <a:latin typeface="Times" pitchFamily="18" charset="0"/>
                <a:cs typeface="Arial" charset="0"/>
              </a:rPr>
              <a:t>→ </a:t>
            </a:r>
            <a:r>
              <a:rPr lang="da-DK" sz="2800" i="1">
                <a:latin typeface="Times" pitchFamily="18" charset="0"/>
                <a:cs typeface="Arial" charset="0"/>
              </a:rPr>
              <a:t>R</a:t>
            </a:r>
            <a:r>
              <a:rPr lang="da-DK" sz="2800">
                <a:cs typeface="Arial" charset="0"/>
              </a:rPr>
              <a:t> og</a:t>
            </a:r>
          </a:p>
          <a:p>
            <a:pPr algn="ctr">
              <a:buFontTx/>
              <a:buNone/>
            </a:pPr>
            <a:r>
              <a:rPr lang="da-DK" sz="2800" i="1">
                <a:cs typeface="Arial" charset="0"/>
              </a:rPr>
              <a:t>findes</a:t>
            </a:r>
            <a:r>
              <a:rPr lang="da-DK" sz="2800">
                <a:cs typeface="Arial" charset="0"/>
              </a:rPr>
              <a:t> </a:t>
            </a:r>
            <a:r>
              <a:rPr lang="da-DK" sz="2800" i="1">
                <a:latin typeface="Times" pitchFamily="18" charset="0"/>
                <a:cs typeface="Arial" charset="0"/>
              </a:rPr>
              <a:t>c</a:t>
            </a:r>
            <a:r>
              <a:rPr lang="da-DK" sz="2800">
                <a:latin typeface="Times" pitchFamily="18" charset="0"/>
                <a:cs typeface="Arial" charset="0"/>
              </a:rPr>
              <a:t> &gt; 0</a:t>
            </a:r>
            <a:r>
              <a:rPr lang="da-DK" sz="2800">
                <a:cs typeface="Arial" charset="0"/>
              </a:rPr>
              <a:t> og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 baseline="-25000">
                <a:latin typeface="Times" pitchFamily="18" charset="0"/>
                <a:cs typeface="Arial" charset="0"/>
              </a:rPr>
              <a:t>0</a:t>
            </a:r>
            <a:r>
              <a:rPr lang="da-DK" sz="2800" baseline="-25000">
                <a:cs typeface="Arial" charset="0"/>
              </a:rPr>
              <a:t>  </a:t>
            </a:r>
            <a:r>
              <a:rPr lang="da-DK" sz="2800">
                <a:cs typeface="Arial" charset="0"/>
              </a:rPr>
              <a:t>så </a:t>
            </a:r>
            <a:r>
              <a:rPr lang="da-DK" sz="2800" i="1">
                <a:cs typeface="Arial" charset="0"/>
              </a:rPr>
              <a:t>for alle</a:t>
            </a:r>
            <a:r>
              <a:rPr lang="da-DK" sz="2800">
                <a:cs typeface="Arial" charset="0"/>
              </a:rPr>
              <a:t>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>
                <a:latin typeface="Times" pitchFamily="18" charset="0"/>
                <a:cs typeface="Arial" charset="0"/>
              </a:rPr>
              <a:t> ≥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 baseline="-25000">
                <a:latin typeface="Times" pitchFamily="18" charset="0"/>
                <a:cs typeface="Arial" charset="0"/>
              </a:rPr>
              <a:t>0</a:t>
            </a:r>
            <a:r>
              <a:rPr lang="da-DK" sz="2800">
                <a:cs typeface="Arial" charset="0"/>
              </a:rPr>
              <a:t> :</a:t>
            </a:r>
          </a:p>
          <a:p>
            <a:pPr algn="ctr">
              <a:buFontTx/>
              <a:buNone/>
            </a:pP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”større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domineret af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048000" y="4038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3048000" y="5562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3048000" y="4267200"/>
            <a:ext cx="2819400" cy="12827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288" y="528"/>
              </a:cxn>
              <a:cxn ang="0">
                <a:pos x="624" y="720"/>
              </a:cxn>
              <a:cxn ang="0">
                <a:pos x="1776" y="0"/>
              </a:cxn>
            </a:cxnLst>
            <a:rect l="0" t="0" r="r" b="b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3048000" y="4724400"/>
            <a:ext cx="2819400" cy="5969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624" y="336"/>
              </a:cxn>
              <a:cxn ang="0">
                <a:pos x="1776" y="0"/>
              </a:cxn>
            </a:cxnLst>
            <a:rect l="0" t="0" r="r" b="b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4876800" y="4114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572000" y="5562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867400" y="4038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867400" y="4495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Design af Algoritmer</a:t>
            </a:r>
            <a:endParaRPr lang="en-US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600200"/>
            <a:ext cx="9906000" cy="5257800"/>
          </a:xfrm>
        </p:spPr>
        <p:txBody>
          <a:bodyPr/>
          <a:lstStyle/>
          <a:p>
            <a:pPr marL="609600" indent="-101600">
              <a:buFontTx/>
              <a:buNone/>
              <a:tabLst>
                <a:tab pos="914400" algn="l"/>
              </a:tabLst>
            </a:pPr>
            <a:r>
              <a:rPr lang="da-DK" b="1">
                <a:solidFill>
                  <a:schemeClr val="accent2"/>
                </a:solidFill>
              </a:rPr>
              <a:t>Korrekt algoritme</a:t>
            </a:r>
            <a:r>
              <a:rPr lang="da-DK" b="1"/>
              <a:t> </a:t>
            </a:r>
          </a:p>
          <a:p>
            <a:pPr marL="1257300" lvl="1" indent="-533400">
              <a:buFontTx/>
              <a:buAutoNum type="arabicParenR"/>
              <a:tabLst>
                <a:tab pos="914400" algn="l"/>
              </a:tabLst>
            </a:pPr>
            <a:r>
              <a:rPr lang="da-DK"/>
              <a:t>algoritmen </a:t>
            </a:r>
            <a:r>
              <a:rPr lang="da-DK" b="1">
                <a:solidFill>
                  <a:schemeClr val="accent2"/>
                </a:solidFill>
              </a:rPr>
              <a:t>standser</a:t>
            </a:r>
            <a:r>
              <a:rPr lang="da-DK"/>
              <a:t> på alle input</a:t>
            </a:r>
          </a:p>
          <a:p>
            <a:pPr marL="1257300" lvl="1" indent="-533400">
              <a:buFontTx/>
              <a:buAutoNum type="arabicParenR"/>
              <a:tabLst>
                <a:tab pos="914400" algn="l"/>
              </a:tabLst>
            </a:pPr>
            <a:r>
              <a:rPr lang="da-DK"/>
              <a:t>Output er det </a:t>
            </a:r>
            <a:r>
              <a:rPr lang="da-DK" b="1">
                <a:solidFill>
                  <a:schemeClr val="accent2"/>
                </a:solidFill>
              </a:rPr>
              <a:t>rigtige</a:t>
            </a:r>
            <a:r>
              <a:rPr lang="da-DK"/>
              <a:t> på alle input</a:t>
            </a:r>
          </a:p>
          <a:p>
            <a:pPr marL="609600" indent="-101600">
              <a:buFontTx/>
              <a:buNone/>
              <a:tabLst>
                <a:tab pos="914400" algn="l"/>
              </a:tabLst>
            </a:pPr>
            <a:endParaRPr lang="da-DK" sz="1200" b="1"/>
          </a:p>
          <a:p>
            <a:pPr marL="609600" indent="-101600">
              <a:buFontTx/>
              <a:buNone/>
              <a:tabLst>
                <a:tab pos="914400" algn="l"/>
              </a:tabLst>
            </a:pPr>
            <a:r>
              <a:rPr lang="da-DK" b="1">
                <a:solidFill>
                  <a:schemeClr val="accent2"/>
                </a:solidFill>
              </a:rPr>
              <a:t>Effektivitet</a:t>
            </a:r>
            <a:endParaRPr lang="da-DK" b="1"/>
          </a:p>
          <a:p>
            <a:pPr marL="1257300" lvl="1" indent="-533400">
              <a:buFontTx/>
              <a:buAutoNum type="arabicParenR"/>
              <a:tabLst>
                <a:tab pos="914400" algn="l"/>
              </a:tabLst>
            </a:pPr>
            <a:r>
              <a:rPr lang="da-DK"/>
              <a:t>Optimer algoritmerne mod at bruge </a:t>
            </a:r>
            <a:r>
              <a:rPr lang="da-DK" b="1">
                <a:solidFill>
                  <a:schemeClr val="accent2"/>
                </a:solidFill>
              </a:rPr>
              <a:t>minimal</a:t>
            </a:r>
            <a:r>
              <a:rPr lang="da-DK"/>
              <a:t> tid,  plads, additioner,... eller </a:t>
            </a:r>
            <a:r>
              <a:rPr lang="da-DK" b="1">
                <a:solidFill>
                  <a:schemeClr val="accent2"/>
                </a:solidFill>
              </a:rPr>
              <a:t>maximal</a:t>
            </a:r>
            <a:r>
              <a:rPr lang="da-DK"/>
              <a:t> parallellisme...</a:t>
            </a:r>
          </a:p>
          <a:p>
            <a:pPr marL="1257300" lvl="1" indent="-533400">
              <a:buFontTx/>
              <a:buAutoNum type="arabicParenR"/>
              <a:tabLst>
                <a:tab pos="914400" algn="l"/>
              </a:tabLst>
            </a:pPr>
            <a:r>
              <a:rPr lang="da-DK"/>
              <a:t>~ </a:t>
            </a:r>
            <a:r>
              <a:rPr lang="da-DK" i="1">
                <a:latin typeface="Times" pitchFamily="18" charset="0"/>
              </a:rPr>
              <a:t>n</a:t>
            </a:r>
            <a:r>
              <a:rPr lang="da-DK" baseline="30000">
                <a:latin typeface="Times" pitchFamily="18" charset="0"/>
              </a:rPr>
              <a:t>2</a:t>
            </a:r>
            <a:r>
              <a:rPr lang="da-DK"/>
              <a:t> er bedre end ~ </a:t>
            </a:r>
            <a:r>
              <a:rPr lang="da-DK" i="1">
                <a:latin typeface="Times" pitchFamily="18" charset="0"/>
              </a:rPr>
              <a:t>n</a:t>
            </a:r>
            <a:r>
              <a:rPr lang="da-DK" baseline="30000">
                <a:latin typeface="Times" pitchFamily="18" charset="0"/>
              </a:rPr>
              <a:t>3</a:t>
            </a:r>
            <a:r>
              <a:rPr lang="da-DK"/>
              <a:t> :</a:t>
            </a:r>
            <a:r>
              <a:rPr lang="da-DK" baseline="30000"/>
              <a:t> </a:t>
            </a:r>
            <a:r>
              <a:rPr lang="da-DK" b="1">
                <a:solidFill>
                  <a:schemeClr val="accent2"/>
                </a:solidFill>
              </a:rPr>
              <a:t>assymptotisk tid</a:t>
            </a:r>
            <a:endParaRPr lang="da-DK" baseline="30000"/>
          </a:p>
          <a:p>
            <a:pPr marL="1257300" lvl="1" indent="-533400">
              <a:buFontTx/>
              <a:buAutoNum type="arabicParenR"/>
              <a:tabLst>
                <a:tab pos="914400" algn="l"/>
              </a:tabLst>
            </a:pPr>
            <a:r>
              <a:rPr lang="da-DK"/>
              <a:t>Mindre vigtigt : </a:t>
            </a:r>
            <a:r>
              <a:rPr lang="da-DK" b="1">
                <a:solidFill>
                  <a:srgbClr val="FF0000"/>
                </a:solidFill>
              </a:rPr>
              <a:t>konstanterne</a:t>
            </a:r>
            <a:r>
              <a:rPr lang="da-DK"/>
              <a:t> </a:t>
            </a:r>
          </a:p>
          <a:p>
            <a:pPr marL="1257300" lvl="1" indent="-533400">
              <a:buFontTx/>
              <a:buAutoNum type="arabicParenR"/>
              <a:tabLst>
                <a:tab pos="914400" algn="l"/>
              </a:tabLst>
            </a:pPr>
            <a:r>
              <a:rPr lang="da-DK"/>
              <a:t>Resouceforbrug:</a:t>
            </a:r>
            <a:r>
              <a:rPr lang="da-DK" b="1">
                <a:solidFill>
                  <a:schemeClr val="accent2"/>
                </a:solidFill>
              </a:rPr>
              <a:t> Worst-case</a:t>
            </a:r>
            <a:r>
              <a:rPr lang="da-DK"/>
              <a:t> eller </a:t>
            </a:r>
            <a:r>
              <a:rPr lang="da-DK" b="1">
                <a:solidFill>
                  <a:schemeClr val="accent2"/>
                </a:solidFill>
              </a:rPr>
              <a:t>gennemsnitlig</a:t>
            </a:r>
            <a:r>
              <a:rPr lang="da-DK"/>
              <a:t>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>
                <a:cs typeface="Arial" charset="0"/>
              </a:rPr>
              <a:t>θ</a:t>
            </a:r>
            <a:r>
              <a:rPr lang="da-DK" b="1"/>
              <a:t>-notation</a:t>
            </a:r>
            <a:endParaRPr lang="en-US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b="1"/>
              <a:t>Definition</a:t>
            </a:r>
            <a:r>
              <a:rPr lang="da-DK"/>
              <a:t>:   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36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θ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>
                <a:solidFill>
                  <a:schemeClr val="accent2"/>
                </a:solidFill>
              </a:rPr>
              <a:t> </a:t>
            </a:r>
          </a:p>
          <a:p>
            <a:pPr algn="ctr">
              <a:buFontTx/>
              <a:buNone/>
            </a:pPr>
            <a:endParaRPr lang="da-DK" sz="100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da-DK"/>
              <a:t>hvis </a:t>
            </a:r>
            <a:r>
              <a:rPr lang="da-DK" i="1">
                <a:latin typeface="Times" pitchFamily="18" charset="0"/>
              </a:rPr>
              <a:t>f</a:t>
            </a:r>
            <a:r>
              <a:rPr lang="da-DK">
                <a:latin typeface="Times" pitchFamily="18" charset="0"/>
              </a:rPr>
              <a:t>(</a:t>
            </a:r>
            <a:r>
              <a:rPr lang="da-DK" i="1">
                <a:latin typeface="Times" pitchFamily="18" charset="0"/>
              </a:rPr>
              <a:t>n</a:t>
            </a:r>
            <a:r>
              <a:rPr lang="da-DK">
                <a:latin typeface="Times" pitchFamily="18" charset="0"/>
              </a:rPr>
              <a:t>)=O(</a:t>
            </a:r>
            <a:r>
              <a:rPr lang="da-DK" i="1">
                <a:latin typeface="Times" pitchFamily="18" charset="0"/>
              </a:rPr>
              <a:t>g</a:t>
            </a:r>
            <a:r>
              <a:rPr lang="da-DK">
                <a:latin typeface="Times" pitchFamily="18" charset="0"/>
              </a:rPr>
              <a:t>(</a:t>
            </a:r>
            <a:r>
              <a:rPr lang="da-DK" i="1">
                <a:latin typeface="Times" pitchFamily="18" charset="0"/>
              </a:rPr>
              <a:t>n</a:t>
            </a:r>
            <a:r>
              <a:rPr lang="da-DK">
                <a:latin typeface="Times" pitchFamily="18" charset="0"/>
              </a:rPr>
              <a:t>))</a:t>
            </a:r>
            <a:r>
              <a:rPr lang="da-DK"/>
              <a:t> og </a:t>
            </a:r>
            <a:r>
              <a:rPr lang="da-DK" i="1">
                <a:latin typeface="Times" pitchFamily="18" charset="0"/>
              </a:rPr>
              <a:t>f</a:t>
            </a:r>
            <a:r>
              <a:rPr lang="da-DK">
                <a:latin typeface="Times" pitchFamily="18" charset="0"/>
              </a:rPr>
              <a:t>(</a:t>
            </a:r>
            <a:r>
              <a:rPr lang="da-DK" i="1">
                <a:latin typeface="Times" pitchFamily="18" charset="0"/>
              </a:rPr>
              <a:t>n</a:t>
            </a:r>
            <a:r>
              <a:rPr lang="da-DK">
                <a:latin typeface="Times" pitchFamily="18" charset="0"/>
              </a:rPr>
              <a:t>)= </a:t>
            </a:r>
            <a:r>
              <a:rPr lang="el-GR">
                <a:latin typeface="Times" pitchFamily="18" charset="0"/>
                <a:cs typeface="Arial" charset="0"/>
              </a:rPr>
              <a:t>Ω</a:t>
            </a:r>
            <a:r>
              <a:rPr lang="da-DK">
                <a:latin typeface="Times" pitchFamily="18" charset="0"/>
                <a:cs typeface="Arial" charset="0"/>
              </a:rPr>
              <a:t>(</a:t>
            </a:r>
            <a:r>
              <a:rPr lang="da-DK" i="1">
                <a:latin typeface="Times" pitchFamily="18" charset="0"/>
                <a:cs typeface="Arial" charset="0"/>
              </a:rPr>
              <a:t>g</a:t>
            </a:r>
            <a:r>
              <a:rPr lang="da-DK">
                <a:latin typeface="Times" pitchFamily="18" charset="0"/>
                <a:cs typeface="Arial" charset="0"/>
              </a:rPr>
              <a:t>(</a:t>
            </a:r>
            <a:r>
              <a:rPr lang="da-DK" i="1">
                <a:latin typeface="Times" pitchFamily="18" charset="0"/>
                <a:cs typeface="Arial" charset="0"/>
              </a:rPr>
              <a:t>n</a:t>
            </a:r>
            <a:r>
              <a:rPr lang="da-DK">
                <a:latin typeface="Times" pitchFamily="18" charset="0"/>
                <a:cs typeface="Arial" charset="0"/>
              </a:rPr>
              <a:t>)</a:t>
            </a:r>
            <a:endParaRPr lang="en-US" b="1">
              <a:solidFill>
                <a:schemeClr val="accent2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" y="6248400"/>
            <a:ext cx="891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og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”assymptotisk ens”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2895600" y="3505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895600" y="50292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2895600" y="3733800"/>
            <a:ext cx="2819400" cy="12827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288" y="528"/>
              </a:cxn>
              <a:cxn ang="0">
                <a:pos x="624" y="720"/>
              </a:cxn>
              <a:cxn ang="0">
                <a:pos x="1776" y="0"/>
              </a:cxn>
            </a:cxnLst>
            <a:rect l="0" t="0" r="r" b="b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2895600" y="4191000"/>
            <a:ext cx="2819400" cy="5969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624" y="336"/>
              </a:cxn>
              <a:cxn ang="0">
                <a:pos x="1776" y="0"/>
              </a:cxn>
            </a:cxnLst>
            <a:rect l="0" t="0" r="r" b="b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4724400" y="3581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419600" y="5029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715000" y="3505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1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2895600" y="4495800"/>
            <a:ext cx="2819400" cy="5207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288" y="528"/>
              </a:cxn>
              <a:cxn ang="0">
                <a:pos x="624" y="720"/>
              </a:cxn>
              <a:cxn ang="0">
                <a:pos x="1776" y="0"/>
              </a:cxn>
            </a:cxnLst>
            <a:rect l="0" t="0" r="r" b="b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715000" y="4343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cs typeface="Arial" charset="0"/>
              </a:rPr>
              <a:t>o</a:t>
            </a:r>
            <a:r>
              <a:rPr lang="da-DK" b="1"/>
              <a:t>-notation (lille o)</a:t>
            </a:r>
            <a:endParaRPr lang="en-US" b="1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b="1"/>
              <a:t>Definition</a:t>
            </a:r>
            <a:r>
              <a:rPr lang="da-DK"/>
              <a:t>:   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o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>
                <a:solidFill>
                  <a:schemeClr val="accent2"/>
                </a:solidFill>
              </a:rPr>
              <a:t> </a:t>
            </a:r>
          </a:p>
          <a:p>
            <a:pPr algn="ctr">
              <a:buFontTx/>
              <a:buNone/>
            </a:pPr>
            <a:endParaRPr lang="da-DK" sz="100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da-DK"/>
              <a:t>hvis </a:t>
            </a:r>
            <a:r>
              <a:rPr lang="da-DK" i="1">
                <a:latin typeface="Times" pitchFamily="18" charset="0"/>
              </a:rPr>
              <a:t>f</a:t>
            </a:r>
            <a:r>
              <a:rPr lang="da-DK">
                <a:latin typeface="Times" pitchFamily="18" charset="0"/>
              </a:rPr>
              <a:t>(</a:t>
            </a:r>
            <a:r>
              <a:rPr lang="da-DK" i="1">
                <a:latin typeface="Times" pitchFamily="18" charset="0"/>
              </a:rPr>
              <a:t>n</a:t>
            </a:r>
            <a:r>
              <a:rPr lang="da-DK">
                <a:latin typeface="Times" pitchFamily="18" charset="0"/>
              </a:rPr>
              <a:t>)</a:t>
            </a:r>
            <a:r>
              <a:rPr lang="da-DK"/>
              <a:t> og </a:t>
            </a:r>
            <a:r>
              <a:rPr lang="da-DK" i="1">
                <a:latin typeface="Times" pitchFamily="18" charset="0"/>
              </a:rPr>
              <a:t>g</a:t>
            </a:r>
            <a:r>
              <a:rPr lang="da-DK">
                <a:latin typeface="Times" pitchFamily="18" charset="0"/>
              </a:rPr>
              <a:t>(</a:t>
            </a:r>
            <a:r>
              <a:rPr lang="da-DK" i="1">
                <a:latin typeface="Times" pitchFamily="18" charset="0"/>
              </a:rPr>
              <a:t>n</a:t>
            </a:r>
            <a:r>
              <a:rPr lang="da-DK">
                <a:latin typeface="Times" pitchFamily="18" charset="0"/>
              </a:rPr>
              <a:t>)</a:t>
            </a:r>
            <a:r>
              <a:rPr lang="da-DK"/>
              <a:t> er funktioner </a:t>
            </a:r>
            <a:r>
              <a:rPr lang="da-DK" i="1">
                <a:latin typeface="Times" pitchFamily="18" charset="0"/>
              </a:rPr>
              <a:t>N</a:t>
            </a:r>
            <a:r>
              <a:rPr lang="da-DK">
                <a:latin typeface="Times" pitchFamily="18" charset="0"/>
              </a:rPr>
              <a:t> </a:t>
            </a:r>
            <a:r>
              <a:rPr lang="da-DK">
                <a:latin typeface="Times" pitchFamily="18" charset="0"/>
                <a:cs typeface="Arial" charset="0"/>
              </a:rPr>
              <a:t>→ </a:t>
            </a:r>
            <a:r>
              <a:rPr lang="da-DK" i="1">
                <a:latin typeface="Times" pitchFamily="18" charset="0"/>
                <a:cs typeface="Arial" charset="0"/>
              </a:rPr>
              <a:t>R</a:t>
            </a:r>
            <a:r>
              <a:rPr lang="da-DK">
                <a:cs typeface="Arial" charset="0"/>
              </a:rPr>
              <a:t> og</a:t>
            </a:r>
          </a:p>
          <a:p>
            <a:pPr algn="ctr">
              <a:buFontTx/>
              <a:buNone/>
            </a:pPr>
            <a:endParaRPr lang="da-DK" sz="1200">
              <a:cs typeface="Arial" charset="0"/>
            </a:endParaRPr>
          </a:p>
          <a:p>
            <a:pPr algn="ctr">
              <a:buFontTx/>
              <a:buNone/>
            </a:pPr>
            <a:r>
              <a:rPr lang="da-DK" b="1" i="1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>
                <a:cs typeface="Arial" charset="0"/>
              </a:rPr>
              <a:t> 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>
                <a:cs typeface="Arial" charset="0"/>
              </a:rPr>
              <a:t>, </a:t>
            </a:r>
            <a:r>
              <a:rPr lang="da-DK" i="1">
                <a:cs typeface="Arial" charset="0"/>
              </a:rPr>
              <a:t>findes</a:t>
            </a:r>
            <a:r>
              <a:rPr lang="da-DK">
                <a:cs typeface="Arial" charset="0"/>
              </a:rPr>
              <a:t> </a:t>
            </a:r>
            <a:r>
              <a:rPr lang="da-DK" i="1">
                <a:latin typeface="Times" pitchFamily="18" charset="0"/>
                <a:cs typeface="Arial" charset="0"/>
              </a:rPr>
              <a:t>N</a:t>
            </a:r>
            <a:r>
              <a:rPr lang="da-DK" baseline="-25000">
                <a:latin typeface="Times" pitchFamily="18" charset="0"/>
                <a:cs typeface="Arial" charset="0"/>
              </a:rPr>
              <a:t>0</a:t>
            </a:r>
            <a:r>
              <a:rPr lang="da-DK" baseline="-25000">
                <a:cs typeface="Arial" charset="0"/>
              </a:rPr>
              <a:t>  </a:t>
            </a:r>
            <a:r>
              <a:rPr lang="da-DK">
                <a:cs typeface="Arial" charset="0"/>
              </a:rPr>
              <a:t>så </a:t>
            </a:r>
            <a:r>
              <a:rPr lang="da-DK" i="1">
                <a:cs typeface="Arial" charset="0"/>
              </a:rPr>
              <a:t>for alle</a:t>
            </a:r>
            <a:r>
              <a:rPr lang="da-DK">
                <a:cs typeface="Arial" charset="0"/>
              </a:rPr>
              <a:t> </a:t>
            </a:r>
            <a:r>
              <a:rPr lang="da-DK" i="1">
                <a:latin typeface="Times" pitchFamily="18" charset="0"/>
                <a:cs typeface="Arial" charset="0"/>
              </a:rPr>
              <a:t>n</a:t>
            </a:r>
            <a:r>
              <a:rPr lang="da-DK">
                <a:latin typeface="Times" pitchFamily="18" charset="0"/>
                <a:cs typeface="Arial" charset="0"/>
              </a:rPr>
              <a:t> ≥ </a:t>
            </a:r>
            <a:r>
              <a:rPr lang="da-DK" i="1">
                <a:latin typeface="Times" pitchFamily="18" charset="0"/>
                <a:cs typeface="Arial" charset="0"/>
              </a:rPr>
              <a:t>N</a:t>
            </a:r>
            <a:r>
              <a:rPr lang="da-DK" baseline="-25000">
                <a:latin typeface="Times" pitchFamily="18" charset="0"/>
                <a:cs typeface="Arial" charset="0"/>
              </a:rPr>
              <a:t>0</a:t>
            </a:r>
            <a:r>
              <a:rPr lang="da-DK">
                <a:latin typeface="Times" pitchFamily="18" charset="0"/>
                <a:cs typeface="Arial" charset="0"/>
              </a:rPr>
              <a:t> :</a:t>
            </a:r>
          </a:p>
          <a:p>
            <a:pPr algn="ctr">
              <a:buFontTx/>
              <a:buNone/>
            </a:pPr>
            <a:endParaRPr lang="da-DK" sz="1200">
              <a:latin typeface="Times" pitchFamily="18" charset="0"/>
              <a:cs typeface="Arial" charset="0"/>
            </a:endParaRPr>
          </a:p>
          <a:p>
            <a:pPr algn="ctr">
              <a:buFontTx/>
              <a:buNone/>
            </a:pPr>
            <a:r>
              <a:rPr lang="da-DK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5800" y="6248400"/>
            <a:ext cx="7772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mindre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cs typeface="Arial" charset="0"/>
              </a:rPr>
              <a:t>ω</a:t>
            </a:r>
            <a:r>
              <a:rPr lang="da-DK" b="1"/>
              <a:t>-notation </a:t>
            </a:r>
            <a:endParaRPr lang="en-US" b="1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b="1"/>
              <a:t>Definition</a:t>
            </a:r>
            <a:r>
              <a:rPr lang="da-DK"/>
              <a:t>:   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>
                <a:solidFill>
                  <a:schemeClr val="accent2"/>
                </a:solidFill>
              </a:rPr>
              <a:t> </a:t>
            </a:r>
          </a:p>
          <a:p>
            <a:pPr algn="ctr">
              <a:buFontTx/>
              <a:buNone/>
            </a:pPr>
            <a:endParaRPr lang="da-DK" sz="100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da-DK"/>
              <a:t>hvis </a:t>
            </a:r>
            <a:r>
              <a:rPr lang="da-DK" i="1">
                <a:latin typeface="Times" pitchFamily="18" charset="0"/>
              </a:rPr>
              <a:t>f</a:t>
            </a:r>
            <a:r>
              <a:rPr lang="da-DK">
                <a:latin typeface="Times" pitchFamily="18" charset="0"/>
              </a:rPr>
              <a:t>(</a:t>
            </a:r>
            <a:r>
              <a:rPr lang="da-DK" i="1">
                <a:latin typeface="Times" pitchFamily="18" charset="0"/>
              </a:rPr>
              <a:t>n</a:t>
            </a:r>
            <a:r>
              <a:rPr lang="da-DK">
                <a:latin typeface="Times" pitchFamily="18" charset="0"/>
              </a:rPr>
              <a:t>)</a:t>
            </a:r>
            <a:r>
              <a:rPr lang="da-DK"/>
              <a:t> og </a:t>
            </a:r>
            <a:r>
              <a:rPr lang="da-DK" i="1">
                <a:latin typeface="Times" pitchFamily="18" charset="0"/>
              </a:rPr>
              <a:t>g</a:t>
            </a:r>
            <a:r>
              <a:rPr lang="da-DK">
                <a:latin typeface="Times" pitchFamily="18" charset="0"/>
              </a:rPr>
              <a:t>(</a:t>
            </a:r>
            <a:r>
              <a:rPr lang="da-DK" i="1">
                <a:latin typeface="Times" pitchFamily="18" charset="0"/>
              </a:rPr>
              <a:t>n</a:t>
            </a:r>
            <a:r>
              <a:rPr lang="da-DK">
                <a:latin typeface="Times" pitchFamily="18" charset="0"/>
              </a:rPr>
              <a:t>)</a:t>
            </a:r>
            <a:r>
              <a:rPr lang="da-DK"/>
              <a:t> er funktioner </a:t>
            </a:r>
            <a:r>
              <a:rPr lang="da-DK" i="1">
                <a:latin typeface="Times" pitchFamily="18" charset="0"/>
              </a:rPr>
              <a:t>N</a:t>
            </a:r>
            <a:r>
              <a:rPr lang="da-DK">
                <a:latin typeface="Times" pitchFamily="18" charset="0"/>
              </a:rPr>
              <a:t> </a:t>
            </a:r>
            <a:r>
              <a:rPr lang="da-DK">
                <a:latin typeface="Times" pitchFamily="18" charset="0"/>
                <a:cs typeface="Arial" charset="0"/>
              </a:rPr>
              <a:t>→ </a:t>
            </a:r>
            <a:r>
              <a:rPr lang="da-DK" i="1">
                <a:latin typeface="Times" pitchFamily="18" charset="0"/>
                <a:cs typeface="Arial" charset="0"/>
              </a:rPr>
              <a:t>R</a:t>
            </a:r>
            <a:r>
              <a:rPr lang="da-DK">
                <a:cs typeface="Arial" charset="0"/>
              </a:rPr>
              <a:t> og</a:t>
            </a:r>
          </a:p>
          <a:p>
            <a:pPr algn="ctr">
              <a:buFontTx/>
              <a:buNone/>
            </a:pPr>
            <a:endParaRPr lang="da-DK" sz="1200">
              <a:cs typeface="Arial" charset="0"/>
            </a:endParaRPr>
          </a:p>
          <a:p>
            <a:pPr algn="ctr">
              <a:buFontTx/>
              <a:buNone/>
            </a:pPr>
            <a:r>
              <a:rPr lang="da-DK" b="1" i="1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>
                <a:cs typeface="Arial" charset="0"/>
              </a:rPr>
              <a:t> 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>
                <a:cs typeface="Arial" charset="0"/>
              </a:rPr>
              <a:t>, </a:t>
            </a:r>
            <a:r>
              <a:rPr lang="da-DK" i="1">
                <a:cs typeface="Arial" charset="0"/>
              </a:rPr>
              <a:t>findes</a:t>
            </a:r>
            <a:r>
              <a:rPr lang="da-DK">
                <a:cs typeface="Arial" charset="0"/>
              </a:rPr>
              <a:t> </a:t>
            </a:r>
            <a:r>
              <a:rPr lang="da-DK" i="1">
                <a:latin typeface="Times" pitchFamily="18" charset="0"/>
                <a:cs typeface="Arial" charset="0"/>
              </a:rPr>
              <a:t>N</a:t>
            </a:r>
            <a:r>
              <a:rPr lang="da-DK" baseline="-25000">
                <a:latin typeface="Times" pitchFamily="18" charset="0"/>
                <a:cs typeface="Arial" charset="0"/>
              </a:rPr>
              <a:t>0</a:t>
            </a:r>
            <a:r>
              <a:rPr lang="da-DK" baseline="-25000">
                <a:cs typeface="Arial" charset="0"/>
              </a:rPr>
              <a:t>  </a:t>
            </a:r>
            <a:r>
              <a:rPr lang="da-DK">
                <a:cs typeface="Arial" charset="0"/>
              </a:rPr>
              <a:t>så </a:t>
            </a:r>
            <a:r>
              <a:rPr lang="da-DK" i="1">
                <a:cs typeface="Arial" charset="0"/>
              </a:rPr>
              <a:t>for alle</a:t>
            </a:r>
            <a:r>
              <a:rPr lang="da-DK">
                <a:cs typeface="Arial" charset="0"/>
              </a:rPr>
              <a:t> </a:t>
            </a:r>
            <a:r>
              <a:rPr lang="da-DK" i="1">
                <a:latin typeface="Times" pitchFamily="18" charset="0"/>
                <a:cs typeface="Arial" charset="0"/>
              </a:rPr>
              <a:t>n</a:t>
            </a:r>
            <a:r>
              <a:rPr lang="da-DK">
                <a:latin typeface="Times" pitchFamily="18" charset="0"/>
                <a:cs typeface="Arial" charset="0"/>
              </a:rPr>
              <a:t> ≥ </a:t>
            </a:r>
            <a:r>
              <a:rPr lang="da-DK" i="1">
                <a:latin typeface="Times" pitchFamily="18" charset="0"/>
                <a:cs typeface="Arial" charset="0"/>
              </a:rPr>
              <a:t>N</a:t>
            </a:r>
            <a:r>
              <a:rPr lang="da-DK" baseline="-25000">
                <a:latin typeface="Times" pitchFamily="18" charset="0"/>
                <a:cs typeface="Arial" charset="0"/>
              </a:rPr>
              <a:t>0</a:t>
            </a:r>
            <a:r>
              <a:rPr lang="da-DK">
                <a:latin typeface="Times" pitchFamily="18" charset="0"/>
                <a:cs typeface="Arial" charset="0"/>
              </a:rPr>
              <a:t> :</a:t>
            </a:r>
          </a:p>
          <a:p>
            <a:pPr algn="ctr">
              <a:buFontTx/>
              <a:buNone/>
            </a:pPr>
            <a:endParaRPr lang="da-DK" sz="1200">
              <a:latin typeface="Times" pitchFamily="18" charset="0"/>
              <a:cs typeface="Arial" charset="0"/>
            </a:endParaRPr>
          </a:p>
          <a:p>
            <a:pPr algn="ctr">
              <a:buFontTx/>
              <a:buNone/>
            </a:pPr>
            <a:r>
              <a:rPr lang="da-DK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7772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større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Algoritme Analyse</a:t>
            </a:r>
            <a:endParaRPr lang="en-US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209800"/>
            <a:ext cx="3048000" cy="1524000"/>
          </a:xfrm>
        </p:spPr>
        <p:txBody>
          <a:bodyPr/>
          <a:lstStyle/>
          <a:p>
            <a:r>
              <a:rPr lang="da-DK"/>
              <a:t>RAM model</a:t>
            </a:r>
          </a:p>
          <a:p>
            <a:r>
              <a:rPr lang="da-DK"/>
              <a:t>O-notation</a:t>
            </a:r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44196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a-DK" sz="3200">
                <a:solidFill>
                  <a:schemeClr val="accent2"/>
                </a:solidFill>
              </a:rPr>
              <a:t>... behøver ikke at beskrive og analysere algoritmer i detaljer !</a:t>
            </a:r>
            <a:endParaRPr lang="en-US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981200"/>
          </a:xfrm>
        </p:spPr>
        <p:txBody>
          <a:bodyPr/>
          <a:lstStyle/>
          <a:p>
            <a:r>
              <a:rPr lang="da-DK" b="1"/>
              <a:t>Hvad er udførselstiden for en algoritme?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381000" y="3046412"/>
            <a:ext cx="8382000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a-DK" dirty="0" smtClean="0"/>
              <a:t>Fra Idé to Programudførelse</a:t>
            </a:r>
            <a:endParaRPr lang="da-DK" dirty="0"/>
          </a:p>
        </p:txBody>
      </p:sp>
      <p:sp>
        <p:nvSpPr>
          <p:cNvPr id="6" name="Cloud 5"/>
          <p:cNvSpPr/>
          <p:nvPr/>
        </p:nvSpPr>
        <p:spPr>
          <a:xfrm>
            <a:off x="304800" y="1219200"/>
            <a:ext cx="1981200" cy="1524000"/>
          </a:xfrm>
          <a:prstGeom prst="cloud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>
                <a:solidFill>
                  <a:schemeClr val="tx1"/>
                </a:solidFill>
              </a:rPr>
              <a:t>Del og Kombiner?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219200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if ( t1[t1index] &lt;= t2[t2index] )</a:t>
            </a:r>
          </a:p>
          <a:p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     a[index] = t1[t1index++];</a:t>
            </a:r>
          </a:p>
          <a:p>
            <a:r>
              <a:rPr lang="fr-FR" sz="1400" dirty="0" err="1" smtClean="0">
                <a:solidFill>
                  <a:schemeClr val="tx1"/>
                </a:solidFill>
              </a:rPr>
              <a:t>else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     a[index] = t2[t2index++]</a:t>
            </a:r>
            <a:r>
              <a:rPr lang="fr-FR" sz="14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fr-FR" sz="1400" b="1" dirty="0" smtClean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2465" y="1295400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for each</a:t>
            </a:r>
            <a:r>
              <a:rPr lang="en-US" sz="1400" dirty="0" smtClean="0">
                <a:solidFill>
                  <a:schemeClr val="tx1"/>
                </a:solidFill>
              </a:rPr>
              <a:t> x </a:t>
            </a:r>
            <a:r>
              <a:rPr lang="en-US" sz="1400" b="1" dirty="0" smtClean="0">
                <a:solidFill>
                  <a:schemeClr val="tx1"/>
                </a:solidFill>
              </a:rPr>
              <a:t>in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up to</a:t>
            </a:r>
            <a:r>
              <a:rPr lang="en-US" sz="1400" dirty="0" smtClean="0">
                <a:solidFill>
                  <a:schemeClr val="tx1"/>
                </a:solidFill>
              </a:rPr>
              <a:t> middle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add 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 to left 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for each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in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after</a:t>
            </a:r>
            <a:r>
              <a:rPr lang="en-US" sz="1400" dirty="0" smtClean="0">
                <a:solidFill>
                  <a:schemeClr val="tx1"/>
                </a:solidFill>
              </a:rPr>
              <a:t> middle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     add 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 to right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143000"/>
            <a:ext cx="492443" cy="15885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a-DK" sz="2000" dirty="0" smtClean="0"/>
              <a:t>Pseudokode</a:t>
            </a:r>
            <a:endParaRPr lang="da-DK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1066800"/>
            <a:ext cx="492443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a-DK" sz="2000" dirty="0" smtClean="0"/>
              <a:t>(</a:t>
            </a:r>
            <a:r>
              <a:rPr lang="da-DK" sz="2000" dirty="0" err="1" smtClean="0"/>
              <a:t>Java-</a:t>
            </a:r>
            <a:r>
              <a:rPr lang="da-DK" sz="2000" dirty="0" smtClean="0"/>
              <a:t>)kode</a:t>
            </a:r>
            <a:endParaRPr lang="da-DK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-76200" y="1600200"/>
            <a:ext cx="461665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a-DK" sz="2000" dirty="0" smtClean="0"/>
              <a:t>Idé</a:t>
            </a:r>
            <a:endParaRPr lang="da-DK" sz="2000" dirty="0"/>
          </a:p>
        </p:txBody>
      </p:sp>
      <p:sp>
        <p:nvSpPr>
          <p:cNvPr id="18" name="Rectangle 17"/>
          <p:cNvSpPr/>
          <p:nvPr/>
        </p:nvSpPr>
        <p:spPr>
          <a:xfrm>
            <a:off x="0" y="4343400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</a:rPr>
              <a:t>Mikrokode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r"/>
            <a:endParaRPr lang="en-US" sz="14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</a:rPr>
              <a:t>Virtuel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hukkomelse</a:t>
            </a:r>
            <a:r>
              <a:rPr lang="en-US" sz="1400" b="1" dirty="0" smtClean="0">
                <a:solidFill>
                  <a:schemeClr val="tx1"/>
                </a:solidFill>
              </a:rPr>
              <a:t>/</a:t>
            </a: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TLB</a:t>
            </a:r>
          </a:p>
          <a:p>
            <a:pPr algn="r"/>
            <a:endParaRPr lang="en-US" sz="14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L1, L2,… cache</a:t>
            </a:r>
          </a:p>
          <a:p>
            <a:pPr algn="r"/>
            <a:endParaRPr lang="en-US" sz="14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Branch Prediction</a:t>
            </a:r>
          </a:p>
          <a:p>
            <a:pPr algn="r"/>
            <a:endParaRPr lang="en-US" sz="14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…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505200"/>
            <a:ext cx="2286000" cy="293751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5867400" y="3962400"/>
            <a:ext cx="3048000" cy="2057400"/>
            <a:chOff x="3886200" y="1295400"/>
            <a:chExt cx="3048000" cy="2057400"/>
          </a:xfrm>
        </p:grpSpPr>
        <p:grpSp>
          <p:nvGrpSpPr>
            <p:cNvPr id="20" name="Group 19"/>
            <p:cNvGrpSpPr/>
            <p:nvPr/>
          </p:nvGrpSpPr>
          <p:grpSpPr>
            <a:xfrm>
              <a:off x="5029200" y="1371600"/>
              <a:ext cx="1828800" cy="1905000"/>
              <a:chOff x="4038600" y="2895600"/>
              <a:chExt cx="18288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38600" y="2895600"/>
                <a:ext cx="1828800" cy="19050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(Java)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Bytekode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Virtuel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maskine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0418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91000" y="3324664"/>
                <a:ext cx="1524000" cy="114300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419600" y="1371600"/>
              <a:ext cx="457200" cy="1905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Assembler</a:t>
              </a:r>
              <a:endParaRPr 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1447800"/>
              <a:ext cx="492443" cy="1676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a-DK" sz="2000" dirty="0" smtClean="0"/>
                <a:t>Maskinkode</a:t>
              </a:r>
              <a:endParaRPr lang="da-DK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3400" y="1295400"/>
              <a:ext cx="2590800" cy="2057400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24003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Down Arrow 26"/>
          <p:cNvSpPr/>
          <p:nvPr/>
        </p:nvSpPr>
        <p:spPr>
          <a:xfrm rot="5400000" flipV="1">
            <a:off x="57531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Down Arrow 27"/>
          <p:cNvSpPr/>
          <p:nvPr/>
        </p:nvSpPr>
        <p:spPr>
          <a:xfrm rot="10800000" flipV="1">
            <a:off x="7467600" y="28194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xtBox 29"/>
          <p:cNvSpPr txBox="1"/>
          <p:nvPr/>
        </p:nvSpPr>
        <p:spPr>
          <a:xfrm>
            <a:off x="8001000" y="3135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Compiler</a:t>
            </a:r>
            <a:endParaRPr lang="da-DK" dirty="0"/>
          </a:p>
        </p:txBody>
      </p:sp>
      <p:sp>
        <p:nvSpPr>
          <p:cNvPr id="31" name="Down Arrow 30"/>
          <p:cNvSpPr/>
          <p:nvPr/>
        </p:nvSpPr>
        <p:spPr>
          <a:xfrm rot="16200000" flipV="1">
            <a:off x="4914900" y="46863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xtBox 31"/>
          <p:cNvSpPr txBox="1"/>
          <p:nvPr/>
        </p:nvSpPr>
        <p:spPr>
          <a:xfrm>
            <a:off x="4648200" y="5257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Program-</a:t>
            </a:r>
          </a:p>
          <a:p>
            <a:pPr algn="ctr"/>
            <a:r>
              <a:rPr lang="da-DK" dirty="0" smtClean="0"/>
              <a:t>udførsel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da-DK" sz="4000" b="1"/>
              <a:t>Maskiner har forskellig hastighed...</a:t>
            </a:r>
            <a:endParaRPr lang="en-US" sz="40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2514600"/>
            <a:ext cx="42672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sz="2800"/>
              <a:t>Tid for at sortere linierne i en 65 MB web log på forskellige maskiner på DAIMI</a:t>
            </a:r>
            <a:endParaRPr lang="en-US" sz="2800"/>
          </a:p>
        </p:txBody>
      </p:sp>
      <p:graphicFrame>
        <p:nvGraphicFramePr>
          <p:cNvPr id="9245" name="Group 29"/>
          <p:cNvGraphicFramePr>
            <a:graphicFrameLocks noGrp="1"/>
          </p:cNvGraphicFramePr>
          <p:nvPr>
            <p:ph sz="half" idx="2"/>
          </p:nvPr>
        </p:nvGraphicFramePr>
        <p:xfrm>
          <a:off x="685800" y="1905000"/>
          <a:ext cx="3352800" cy="3001963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Maskine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 (sek)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camel19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molotov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harald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gorm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0" y="5486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Idé: </a:t>
            </a:r>
          </a:p>
          <a:p>
            <a:pPr algn="ctr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Argumenter om algoritmer uafhængig af maskine</a:t>
            </a:r>
            <a:endParaRPr lang="en-US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sz="4000" b="1"/>
              <a:t>RAM Modellen</a:t>
            </a:r>
            <a:br>
              <a:rPr lang="da-DK" sz="4000" b="1"/>
            </a:br>
            <a:r>
              <a:rPr lang="da-DK" sz="3200" b="1"/>
              <a:t>(Random Access Machine)</a:t>
            </a:r>
            <a:endParaRPr lang="en-US" sz="3200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305800" cy="3048000"/>
          </a:xfrm>
        </p:spPr>
        <p:txBody>
          <a:bodyPr/>
          <a:lstStyle/>
          <a:p>
            <a:r>
              <a:rPr lang="da-DK"/>
              <a:t>Beregninger sker i CPU</a:t>
            </a:r>
          </a:p>
          <a:p>
            <a:r>
              <a:rPr lang="da-DK"/>
              <a:t>Data gemmes i hukommelsen</a:t>
            </a:r>
          </a:p>
          <a:p>
            <a:r>
              <a:rPr lang="da-DK"/>
              <a:t>Basale operationer tager </a:t>
            </a:r>
            <a:r>
              <a:rPr lang="da-DK" b="1">
                <a:solidFill>
                  <a:schemeClr val="accent2"/>
                </a:solidFill>
              </a:rPr>
              <a:t>1 tidsenhed</a:t>
            </a:r>
            <a:r>
              <a:rPr lang="da-DK"/>
              <a:t>: </a:t>
            </a:r>
          </a:p>
          <a:p>
            <a:pPr>
              <a:buFontTx/>
              <a:buNone/>
            </a:pPr>
            <a:r>
              <a:rPr lang="da-DK"/>
              <a:t>	  +, -, *, AND, OR, XOR, </a:t>
            </a:r>
            <a:r>
              <a:rPr lang="da-DK" b="1">
                <a:solidFill>
                  <a:schemeClr val="accent2"/>
                </a:solidFill>
              </a:rPr>
              <a:t>get(i)</a:t>
            </a:r>
            <a:r>
              <a:rPr lang="da-DK"/>
              <a:t>, </a:t>
            </a:r>
            <a:r>
              <a:rPr lang="da-DK" b="1">
                <a:solidFill>
                  <a:schemeClr val="accent2"/>
                </a:solidFill>
              </a:rPr>
              <a:t>set(i,v)</a:t>
            </a:r>
            <a:r>
              <a:rPr lang="da-DK"/>
              <a:t>, ...</a:t>
            </a:r>
          </a:p>
          <a:p>
            <a:r>
              <a:rPr lang="da-DK"/>
              <a:t>Et maskinord indeholder 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log 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</a:rPr>
              <a:t> bits</a:t>
            </a:r>
            <a:r>
              <a:rPr lang="da-DK"/>
              <a:t> </a:t>
            </a:r>
            <a:endParaRPr lang="en-US"/>
          </a:p>
        </p:txBody>
      </p:sp>
      <p:pic>
        <p:nvPicPr>
          <p:cNvPr id="11269" name="Picture 5" descr="ram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55713"/>
            <a:ext cx="3124200" cy="263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3125" t="19792" r="1875" b="13542"/>
          <a:stretch>
            <a:fillRect/>
          </a:stretch>
        </p:blipFill>
        <p:spPr bwMode="auto">
          <a:xfrm>
            <a:off x="304800" y="1752600"/>
            <a:ext cx="8610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48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5562600" cy="1143000"/>
          </a:xfrm>
        </p:spPr>
        <p:txBody>
          <a:bodyPr/>
          <a:lstStyle/>
          <a:p>
            <a:r>
              <a:rPr lang="da-DK" sz="4000" b="1"/>
              <a:t>Insertion-Sort (C)</a:t>
            </a:r>
            <a:br>
              <a:rPr lang="da-DK" sz="4000" b="1"/>
            </a:br>
            <a:endParaRPr lang="da-DK" sz="4000" b="1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4953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b="1">
                <a:latin typeface="Courier New" pitchFamily="49" charset="0"/>
              </a:rPr>
              <a:t>insertion(int a[], int N) </a:t>
            </a:r>
          </a:p>
          <a:p>
            <a:r>
              <a:rPr lang="da-DK" b="1">
                <a:latin typeface="Courier New" pitchFamily="49" charset="0"/>
              </a:rPr>
              <a:t> { int i, j, key;</a:t>
            </a:r>
          </a:p>
          <a:p>
            <a:endParaRPr lang="da-DK" b="1">
              <a:latin typeface="Courier New" pitchFamily="49" charset="0"/>
            </a:endParaRPr>
          </a:p>
          <a:p>
            <a:r>
              <a:rPr lang="da-DK" b="1">
                <a:latin typeface="Courier New" pitchFamily="49" charset="0"/>
              </a:rPr>
              <a:t>   for(j=1; j &lt; N; j++)</a:t>
            </a:r>
          </a:p>
          <a:p>
            <a:r>
              <a:rPr lang="da-DK" b="1">
                <a:latin typeface="Courier New" pitchFamily="49" charset="0"/>
              </a:rPr>
              <a:t>    { key = a[j];</a:t>
            </a:r>
          </a:p>
          <a:p>
            <a:r>
              <a:rPr lang="da-DK" b="1">
                <a:latin typeface="Courier New" pitchFamily="49" charset="0"/>
              </a:rPr>
              <a:t>      i = j-1;</a:t>
            </a:r>
          </a:p>
          <a:p>
            <a:r>
              <a:rPr lang="da-DK" b="1">
                <a:latin typeface="Courier New" pitchFamily="49" charset="0"/>
              </a:rPr>
              <a:t>      while( i&gt;=0 &amp;&amp; a[i] &gt; key )</a:t>
            </a:r>
          </a:p>
          <a:p>
            <a:r>
              <a:rPr lang="da-DK" b="1">
                <a:latin typeface="Courier New" pitchFamily="49" charset="0"/>
              </a:rPr>
              <a:t>       { a[i+1] = a[i];</a:t>
            </a:r>
          </a:p>
          <a:p>
            <a:r>
              <a:rPr lang="da-DK" b="1">
                <a:latin typeface="Courier New" pitchFamily="49" charset="0"/>
              </a:rPr>
              <a:t>         i--;</a:t>
            </a:r>
          </a:p>
          <a:p>
            <a:r>
              <a:rPr lang="da-DK" b="1">
                <a:latin typeface="Courier New" pitchFamily="49" charset="0"/>
              </a:rPr>
              <a:t>       }</a:t>
            </a:r>
          </a:p>
          <a:p>
            <a:r>
              <a:rPr lang="da-DK" b="1">
                <a:latin typeface="Courier New" pitchFamily="49" charset="0"/>
              </a:rPr>
              <a:t>      a[i+1] = key;</a:t>
            </a:r>
          </a:p>
          <a:p>
            <a:r>
              <a:rPr lang="da-DK" b="1">
                <a:latin typeface="Courier New" pitchFamily="49" charset="0"/>
              </a:rPr>
              <a:t>    }</a:t>
            </a:r>
          </a:p>
          <a:p>
            <a:r>
              <a:rPr lang="da-DK" b="1">
                <a:latin typeface="Courier New" pitchFamily="49" charset="0"/>
              </a:rPr>
              <a:t> }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867400" y="7938"/>
            <a:ext cx="32766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insertion: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%ebp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%esp, %ebp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%edi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%esi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$12, %esp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$1, 12(%ebp)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xorl	%ebx, %ebx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%eax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$1, -16(%ebp)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4(%edx), %edx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-20(%ebp)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.L6: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%ecx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0(,%ebx,4), %esi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(%ecx,%ebx,4), %eax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%edi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-4(%esi), %ecx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(%ecx,%edi), %edx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.L9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.L16: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(%edx), %eax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%esi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%edx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%ecx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.L9: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(%edi,%esi)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.L16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.L8: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(%edx,%edi,4), %eax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.L5: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-24(%ebp), %ecx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$1, -16(%ebp)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(%edx,%ebx,4)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%edi, 12(%ebp)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4(%eax), %edx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%edi, %ebx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.L6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.L5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.L3: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$12, %esp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%ebx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%esi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%edi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%ebp</a:t>
            </a:r>
          </a:p>
          <a:p>
            <a:pPr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ret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5867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3505200"/>
          </a:xfrm>
        </p:spPr>
        <p:txBody>
          <a:bodyPr/>
          <a:lstStyle/>
          <a:p>
            <a:r>
              <a:rPr lang="da-DK"/>
              <a:t>Eksempel på </a:t>
            </a:r>
            <a:r>
              <a:rPr lang="da-DK" b="1">
                <a:solidFill>
                  <a:schemeClr val="accent2"/>
                </a:solidFill>
              </a:rPr>
              <a:t>pseudo-kode</a:t>
            </a:r>
            <a:endParaRPr lang="da-DK"/>
          </a:p>
          <a:p>
            <a:r>
              <a:rPr lang="da-DK"/>
              <a:t>Detaljeret analyse – stort arbejde</a:t>
            </a:r>
          </a:p>
          <a:p>
            <a:r>
              <a:rPr lang="da-DK"/>
              <a:t>Tid: </a:t>
            </a:r>
            <a:r>
              <a:rPr lang="da-DK" b="1">
                <a:solidFill>
                  <a:schemeClr val="accent2"/>
                </a:solidFill>
              </a:rPr>
              <a:t>worst-case </a:t>
            </a:r>
            <a:r>
              <a:rPr lang="da-DK"/>
              <a:t>(~ </a:t>
            </a:r>
            <a:r>
              <a:rPr lang="da-DK" i="1">
                <a:latin typeface="Times" pitchFamily="18" charset="0"/>
              </a:rPr>
              <a:t>n</a:t>
            </a:r>
            <a:r>
              <a:rPr lang="da-DK" baseline="30000">
                <a:latin typeface="Times" pitchFamily="18" charset="0"/>
              </a:rPr>
              <a:t>2</a:t>
            </a:r>
            <a:r>
              <a:rPr lang="da-DK"/>
              <a:t>) og </a:t>
            </a:r>
            <a:r>
              <a:rPr lang="da-DK" b="1">
                <a:solidFill>
                  <a:schemeClr val="accent2"/>
                </a:solidFill>
              </a:rPr>
              <a:t>best-case</a:t>
            </a:r>
            <a:r>
              <a:rPr lang="da-DK"/>
              <a:t> (~ </a:t>
            </a:r>
            <a:r>
              <a:rPr lang="da-DK" i="1">
                <a:latin typeface="Times" pitchFamily="18" charset="0"/>
              </a:rPr>
              <a:t>n</a:t>
            </a:r>
            <a:r>
              <a:rPr lang="da-DK"/>
              <a:t>) meget forskellige</a:t>
            </a:r>
          </a:p>
          <a:p>
            <a:r>
              <a:rPr lang="da-DK"/>
              <a:t>Tid: </a:t>
            </a:r>
            <a:r>
              <a:rPr lang="da-DK" b="1">
                <a:solidFill>
                  <a:schemeClr val="accent2"/>
                </a:solidFill>
              </a:rPr>
              <a:t>gennemsnitlige</a:t>
            </a:r>
            <a:r>
              <a:rPr lang="da-DK"/>
              <a:t> (~ </a:t>
            </a:r>
            <a:r>
              <a:rPr lang="da-DK" i="1">
                <a:latin typeface="Times" pitchFamily="18" charset="0"/>
              </a:rPr>
              <a:t>n</a:t>
            </a:r>
            <a:r>
              <a:rPr lang="da-DK" i="1" baseline="30000"/>
              <a:t>2</a:t>
            </a:r>
            <a:r>
              <a:rPr lang="da-DK"/>
              <a:t>) </a:t>
            </a:r>
          </a:p>
          <a:p>
            <a:r>
              <a:rPr lang="da-DK"/>
              <a:t>Hurtigere på ~ sorterede input: </a:t>
            </a:r>
            <a:r>
              <a:rPr lang="da-DK" b="1">
                <a:solidFill>
                  <a:schemeClr val="accent2"/>
                </a:solidFill>
              </a:rPr>
              <a:t>adaptive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2931</TotalTime>
  <Words>1034</Words>
  <Application>Microsoft Office PowerPoint</Application>
  <PresentationFormat>On-screen Show (4:3)</PresentationFormat>
  <Paragraphs>299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Ligning</vt:lpstr>
      <vt:lpstr>Slide 1</vt:lpstr>
      <vt:lpstr>Design af Algoritmer</vt:lpstr>
      <vt:lpstr>Hvad er udførselstiden for en algoritme?</vt:lpstr>
      <vt:lpstr>Fra Idé to Programudførelse</vt:lpstr>
      <vt:lpstr>Maskiner har forskellig hastighed...</vt:lpstr>
      <vt:lpstr>RAM Modellen (Random Access Machine)</vt:lpstr>
      <vt:lpstr>Slide 7</vt:lpstr>
      <vt:lpstr>Insertion-Sort (C) </vt:lpstr>
      <vt:lpstr>Slide 9</vt:lpstr>
      <vt:lpstr>Asymptotisk notation</vt:lpstr>
      <vt:lpstr>1089·x   vs   0.33·x2</vt:lpstr>
      <vt:lpstr>O</vt:lpstr>
      <vt:lpstr>O-notation</vt:lpstr>
      <vt:lpstr>Slide 14</vt:lpstr>
      <vt:lpstr>Slide 15</vt:lpstr>
      <vt:lpstr>Slide 16</vt:lpstr>
      <vt:lpstr>Visuel test af n5 · 2n = O(3n) ?</vt:lpstr>
      <vt:lpstr>Bevis for n5 · 2n = O(3n)</vt:lpstr>
      <vt:lpstr>Ω -notation</vt:lpstr>
      <vt:lpstr>θ-notation</vt:lpstr>
      <vt:lpstr>o-notation (lille o)</vt:lpstr>
      <vt:lpstr>ω-notation </vt:lpstr>
      <vt:lpstr>Algoritme Analyse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45</cp:revision>
  <dcterms:created xsi:type="dcterms:W3CDTF">2007-02-01T13:58:12Z</dcterms:created>
  <dcterms:modified xsi:type="dcterms:W3CDTF">2009-02-02T12:56:52Z</dcterms:modified>
</cp:coreProperties>
</file>