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8" r:id="rId2"/>
    <p:sldId id="298" r:id="rId3"/>
    <p:sldId id="301" r:id="rId4"/>
    <p:sldId id="306" r:id="rId5"/>
    <p:sldId id="307" r:id="rId6"/>
    <p:sldId id="300" r:id="rId7"/>
    <p:sldId id="318" r:id="rId8"/>
    <p:sldId id="313" r:id="rId9"/>
    <p:sldId id="310" r:id="rId10"/>
    <p:sldId id="316" r:id="rId11"/>
    <p:sldId id="311" r:id="rId12"/>
    <p:sldId id="320" r:id="rId13"/>
    <p:sldId id="315" r:id="rId14"/>
    <p:sldId id="312" r:id="rId15"/>
    <p:sldId id="319" r:id="rId16"/>
    <p:sldId id="304" r:id="rId17"/>
    <p:sldId id="32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8833" autoAdjust="0"/>
  </p:normalViewPr>
  <p:slideViewPr>
    <p:cSldViewPr>
      <p:cViewPr>
        <p:scale>
          <a:sx n="150" d="100"/>
          <a:sy n="150" d="100"/>
        </p:scale>
        <p:origin x="-2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 22, </a:t>
            </a:r>
            <a:r>
              <a:rPr lang="da-DK" dirty="0" err="1" smtClean="0"/>
              <a:t>n=g*g</a:t>
            </a:r>
            <a:r>
              <a:rPr lang="da-DK" dirty="0" smtClean="0"/>
              <a:t>, g is a power of 2.</a:t>
            </a:r>
          </a:p>
          <a:p>
            <a:endParaRPr lang="da-DK" dirty="0" smtClean="0"/>
          </a:p>
          <a:p>
            <a:r>
              <a:rPr lang="da-DK" dirty="0" smtClean="0"/>
              <a:t>Not of </a:t>
            </a:r>
            <a:r>
              <a:rPr lang="da-DK" dirty="0" err="1" smtClean="0"/>
              <a:t>practical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interest</a:t>
            </a:r>
            <a:endParaRPr lang="da-DK" dirty="0" smtClean="0"/>
          </a:p>
          <a:p>
            <a:r>
              <a:rPr lang="da-DK" dirty="0" smtClean="0"/>
              <a:t>Intel 386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later</a:t>
            </a:r>
            <a:r>
              <a:rPr lang="da-DK" baseline="0" dirty="0" smtClean="0"/>
              <a:t>: Hardware support for MSB by the BSR </a:t>
            </a:r>
            <a:r>
              <a:rPr lang="da-DK" baseline="0" dirty="0" err="1" smtClean="0"/>
              <a:t>instruction</a:t>
            </a:r>
            <a:r>
              <a:rPr lang="da-DK" baseline="0" dirty="0" smtClean="0"/>
              <a:t> (</a:t>
            </a:r>
            <a:r>
              <a:rPr lang="da-DK" dirty="0" smtClean="0"/>
              <a:t>Bit Scan </a:t>
            </a:r>
            <a:r>
              <a:rPr lang="da-DK" dirty="0" err="1" smtClean="0"/>
              <a:t>Reverse</a:t>
            </a:r>
            <a:r>
              <a:rPr lang="da-DK" dirty="0" smtClean="0"/>
              <a:t>)</a:t>
            </a:r>
          </a:p>
          <a:p>
            <a:r>
              <a:rPr lang="da-DK" dirty="0" smtClean="0"/>
              <a:t>LSB = Bit Scan</a:t>
            </a:r>
            <a:r>
              <a:rPr lang="da-DK" baseline="0" dirty="0" smtClean="0"/>
              <a:t> Forward</a:t>
            </a:r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AC0 = circuits of depth O(1) and polynomial size, with unlimited-</a:t>
            </a:r>
            <a:r>
              <a:rPr lang="en-US" dirty="0" err="1" smtClean="0"/>
              <a:t>fanin</a:t>
            </a:r>
            <a:r>
              <a:rPr lang="en-US" dirty="0" smtClean="0"/>
              <a:t> AND gates and OR gates.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van Emde Boas optimal </a:t>
            </a:r>
            <a:r>
              <a:rPr lang="da-DK" dirty="0" err="1" smtClean="0"/>
              <a:t>wrt</a:t>
            </a:r>
            <a:r>
              <a:rPr lang="da-DK" baseline="0" dirty="0" smtClean="0"/>
              <a:t> O(n)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 solutions, due to </a:t>
            </a:r>
            <a:r>
              <a:rPr lang="da-DK" baseline="0" dirty="0" err="1" smtClean="0"/>
              <a:t>Patrascu</a:t>
            </a:r>
            <a:r>
              <a:rPr lang="da-DK" baseline="0" dirty="0" smtClean="0"/>
              <a:t> &amp; Thorup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16 </a:t>
            </a:r>
            <a:r>
              <a:rPr lang="da-DK" dirty="0" err="1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Gudmund’s</a:t>
            </a:r>
            <a:r>
              <a:rPr lang="da-DK" dirty="0" smtClean="0"/>
              <a:t> note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vEB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Analysis : </a:t>
            </a:r>
            <a:r>
              <a:rPr lang="da-DK" dirty="0" err="1" smtClean="0"/>
              <a:t>doubling</a:t>
            </a:r>
            <a:r>
              <a:rPr lang="da-DK" dirty="0" smtClean="0"/>
              <a:t> </a:t>
            </a:r>
            <a:r>
              <a:rPr lang="da-DK" dirty="0" err="1" smtClean="0"/>
              <a:t>phases</a:t>
            </a:r>
            <a:r>
              <a:rPr lang="da-DK" dirty="0" smtClean="0"/>
              <a:t>; </a:t>
            </a:r>
            <a:r>
              <a:rPr lang="da-DK" dirty="0" err="1" smtClean="0"/>
              <a:t>assume</a:t>
            </a:r>
            <a:r>
              <a:rPr lang="da-DK" dirty="0" smtClean="0"/>
              <a:t> </a:t>
            </a:r>
            <a:r>
              <a:rPr lang="da-DK" dirty="0" err="1" smtClean="0"/>
              <a:t>knowledge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about</a:t>
            </a:r>
            <a:r>
              <a:rPr lang="da-DK" baseline="0" dirty="0" smtClean="0"/>
              <a:t> all elements at the end of the </a:t>
            </a:r>
            <a:r>
              <a:rPr lang="da-DK" baseline="0" dirty="0" err="1" smtClean="0"/>
              <a:t>phase</a:t>
            </a:r>
            <a:r>
              <a:rPr lang="da-DK" baseline="0" dirty="0" smtClean="0"/>
              <a:t>; </a:t>
            </a:r>
            <a:r>
              <a:rPr lang="da-DK" dirty="0" err="1" smtClean="0"/>
              <a:t>probability</a:t>
            </a:r>
            <a:r>
              <a:rPr lang="da-DK" baseline="0" dirty="0" smtClean="0"/>
              <a:t> p&gt;0 for </a:t>
            </a:r>
            <a:r>
              <a:rPr lang="da-DK" baseline="0" dirty="0" err="1" smtClean="0"/>
              <a:t>success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random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choice</a:t>
            </a:r>
            <a:r>
              <a:rPr lang="da-DK" baseline="0" dirty="0" smtClean="0"/>
              <a:t>; </a:t>
            </a:r>
            <a:r>
              <a:rPr lang="da-DK" baseline="0" dirty="0" err="1" smtClean="0"/>
              <a:t>expected</a:t>
            </a:r>
            <a:r>
              <a:rPr lang="da-DK" baseline="0" dirty="0" smtClean="0"/>
              <a:t> #</a:t>
            </a:r>
            <a:r>
              <a:rPr lang="da-DK" baseline="0" dirty="0" err="1" smtClean="0"/>
              <a:t>retrys</a:t>
            </a:r>
            <a:r>
              <a:rPr lang="da-DK" baseline="0" dirty="0" smtClean="0"/>
              <a:t> O(1),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of linear </a:t>
            </a:r>
            <a:r>
              <a:rPr lang="da-DK" baseline="0" dirty="0" err="1" smtClean="0"/>
              <a:t>cost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45930"/>
            <a:ext cx="8964488" cy="878814"/>
          </a:xfrm>
        </p:spPr>
        <p:txBody>
          <a:bodyPr>
            <a:normAutofit/>
          </a:bodyPr>
          <a:lstStyle/>
          <a:p>
            <a:pPr algn="l"/>
            <a:r>
              <a:rPr lang="da-DK" sz="3600" b="1" dirty="0" err="1" smtClean="0">
                <a:solidFill>
                  <a:schemeClr val="tx1"/>
                </a:solidFill>
              </a:rPr>
              <a:t>msb</a:t>
            </a:r>
            <a:r>
              <a:rPr lang="da-DK" sz="3600" b="1" dirty="0" smtClean="0">
                <a:solidFill>
                  <a:schemeClr val="tx1"/>
                </a:solidFill>
              </a:rPr>
              <a:t>(</a:t>
            </a:r>
            <a:r>
              <a:rPr lang="da-DK" sz="3600" b="1" i="1" dirty="0" smtClean="0">
                <a:solidFill>
                  <a:schemeClr val="tx1"/>
                </a:solidFill>
              </a:rPr>
              <a:t>x</a:t>
            </a:r>
            <a:r>
              <a:rPr lang="da-DK" sz="3600" b="1" dirty="0" smtClean="0">
                <a:solidFill>
                  <a:schemeClr val="tx1"/>
                </a:solidFill>
              </a:rPr>
              <a:t>) in O(1) steps </a:t>
            </a:r>
            <a:r>
              <a:rPr lang="da-DK" sz="3600" b="1" dirty="0" err="1" smtClean="0">
                <a:solidFill>
                  <a:schemeClr val="tx1"/>
                </a:solidFill>
              </a:rPr>
              <a:t>using</a:t>
            </a:r>
            <a:r>
              <a:rPr lang="da-DK" sz="3600" b="1" dirty="0" smtClean="0">
                <a:solidFill>
                  <a:schemeClr val="tx1"/>
                </a:solidFill>
              </a:rPr>
              <a:t> </a:t>
            </a:r>
            <a:r>
              <a:rPr lang="da-DK" sz="3600" b="1" dirty="0" smtClean="0">
                <a:solidFill>
                  <a:srgbClr val="C00000"/>
                </a:solidFill>
              </a:rPr>
              <a:t>5 </a:t>
            </a:r>
            <a:r>
              <a:rPr lang="da-DK" sz="3600" b="1" dirty="0" err="1" smtClean="0">
                <a:solidFill>
                  <a:srgbClr val="C00000"/>
                </a:solidFill>
              </a:rPr>
              <a:t>multiplications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 l="13477" t="27344" r="10351" b="37500"/>
          <a:stretch>
            <a:fillRect/>
          </a:stretch>
        </p:blipFill>
        <p:spPr bwMode="auto">
          <a:xfrm>
            <a:off x="61992" y="2643182"/>
            <a:ext cx="90289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39752" y="5301208"/>
            <a:ext cx="4643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dirty="0" smtClean="0">
                <a:latin typeface="+mj-lt"/>
                <a:cs typeface="Times New Roman" pitchFamily="18" charset="0"/>
              </a:rPr>
              <a:t>Word 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size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n </a:t>
            </a:r>
            <a:r>
              <a:rPr lang="da-DK" sz="2200" dirty="0" smtClean="0">
                <a:latin typeface="+mj-lt"/>
                <a:cs typeface="Times New Roman" pitchFamily="18" charset="0"/>
              </a:rPr>
              <a:t>= 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∙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, 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a power of 2</a:t>
            </a:r>
            <a:endParaRPr lang="en-US" sz="2200" dirty="0">
              <a:latin typeface="+mj-lt"/>
              <a:cs typeface="Times New Roman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015598" y="3071810"/>
            <a:ext cx="4056468" cy="1928826"/>
            <a:chOff x="1015598" y="3071810"/>
            <a:chExt cx="4056468" cy="1928826"/>
          </a:xfrm>
          <a:solidFill>
            <a:srgbClr val="C00000">
              <a:alpha val="50196"/>
            </a:srgbClr>
          </a:solidFill>
        </p:grpSpPr>
        <p:sp>
          <p:nvSpPr>
            <p:cNvPr id="6" name="Oval 5"/>
            <p:cNvSpPr/>
            <p:nvPr/>
          </p:nvSpPr>
          <p:spPr>
            <a:xfrm>
              <a:off x="1183418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1980" y="4102938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15598" y="4786322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8870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57752" y="408744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07504" y="669740"/>
            <a:ext cx="871296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Journal 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1475656" y="2390408"/>
            <a:ext cx="640871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addressing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5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1483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81236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35696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51920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004048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02027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668344" y="1885472"/>
            <a:ext cx="216024" cy="46340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092280" y="1268760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array </a:t>
            </a:r>
            <a:r>
              <a:rPr lang="da-DK" dirty="0" err="1" smtClean="0">
                <a:solidFill>
                  <a:srgbClr val="C00000"/>
                </a:solidFill>
              </a:rPr>
              <a:t>indexing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roots</a:t>
            </a:r>
            <a:r>
              <a:rPr lang="da-DK" dirty="0" smtClean="0">
                <a:solidFill>
                  <a:srgbClr val="C00000"/>
                </a:solidFill>
              </a:rPr>
              <a:t> by </a:t>
            </a:r>
            <a:r>
              <a:rPr lang="da-DK" dirty="0" err="1" smtClean="0">
                <a:solidFill>
                  <a:srgbClr val="C00000"/>
                </a:solidFill>
              </a:rPr>
              <a:t>msb</a:t>
            </a:r>
            <a:r>
              <a:rPr lang="da-DK" dirty="0" smtClean="0">
                <a:solidFill>
                  <a:srgbClr val="C00000"/>
                </a:solidFill>
              </a:rPr>
              <a:t> bits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732240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dynamic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9552" y="3068960"/>
            <a:ext cx="7992888" cy="367240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1" dirty="0" smtClean="0"/>
              <a:t>min=0, max=13</a:t>
            </a:r>
            <a:endParaRPr lang="en-US" sz="2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2870096" y="328498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886320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533408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180496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27584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23728" y="4842872"/>
            <a:ext cx="496855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9752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07904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45576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72200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44" y="49868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5456" y="49716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7320" y="49581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992" y="49716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55976" y="319773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608512"/>
          </a:xfrm>
        </p:spPr>
        <p:txBody>
          <a:bodyPr>
            <a:normAutofit/>
          </a:bodyPr>
          <a:lstStyle/>
          <a:p>
            <a:r>
              <a:rPr lang="da-DK" sz="2800" dirty="0" smtClean="0"/>
              <a:t>1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top-structure</a:t>
            </a:r>
            <a:r>
              <a:rPr lang="da-DK" sz="2800" dirty="0" smtClean="0"/>
              <a:t> and </a:t>
            </a:r>
            <a:r>
              <a:rPr lang="da-DK" sz="2800" dirty="0" smtClean="0">
                <a:sym typeface="Symbol"/>
              </a:rPr>
              <a:t>U </a:t>
            </a:r>
            <a:r>
              <a:rPr lang="da-DK" sz="2800" dirty="0" err="1" smtClean="0"/>
              <a:t>bottom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structures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/>
              <a:t>of the most and </a:t>
            </a:r>
            <a:r>
              <a:rPr lang="da-DK" sz="2800" dirty="0" err="1" smtClean="0"/>
              <a:t>least</a:t>
            </a:r>
            <a:r>
              <a:rPr lang="da-DK" sz="2800" dirty="0" smtClean="0"/>
              <a:t> </a:t>
            </a:r>
            <a:r>
              <a:rPr lang="da-DK" sz="2800" dirty="0" err="1" smtClean="0"/>
              <a:t>significant</a:t>
            </a:r>
            <a:r>
              <a:rPr lang="da-DK" sz="2800" dirty="0" smtClean="0"/>
              <a:t> log </a:t>
            </a:r>
            <a:r>
              <a:rPr lang="da-DK" sz="2800" i="1" dirty="0" smtClean="0"/>
              <a:t>U</a:t>
            </a:r>
            <a:r>
              <a:rPr lang="da-DK" sz="2800" dirty="0" smtClean="0"/>
              <a:t>/2 bits</a:t>
            </a:r>
          </a:p>
          <a:p>
            <a:r>
              <a:rPr lang="da-DK" sz="2800" dirty="0" err="1" smtClean="0"/>
              <a:t>Keep</a:t>
            </a:r>
            <a:r>
              <a:rPr lang="da-DK" sz="2800" dirty="0" smtClean="0"/>
              <a:t> min &amp; max </a:t>
            </a:r>
            <a:r>
              <a:rPr lang="da-DK" sz="2800" dirty="0" err="1" smtClean="0"/>
              <a:t>outside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smtClean="0">
                <a:sym typeface="Symbol"/>
              </a:rPr>
              <a:t>1 </a:t>
            </a:r>
            <a:r>
              <a:rPr lang="da-DK" sz="2800" dirty="0" err="1" smtClean="0">
                <a:sym typeface="Symbol"/>
              </a:rPr>
              <a:t>recursive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call</a:t>
            </a:r>
            <a:endParaRPr lang="da-DK" sz="2800" dirty="0" smtClean="0"/>
          </a:p>
          <a:p>
            <a:endParaRPr lang="da-DK" sz="2800" dirty="0" smtClean="0"/>
          </a:p>
          <a:p>
            <a:endParaRPr lang="da-DK" sz="2800" dirty="0" smtClean="0"/>
          </a:p>
          <a:p>
            <a:pPr algn="r">
              <a:buNone/>
            </a:pP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</a:p>
          <a:p>
            <a:pPr algn="r">
              <a:buNone/>
            </a:pP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>
                <a:solidFill>
                  <a:srgbClr val="C00000"/>
                </a:solidFill>
              </a:rPr>
              <a:t> &amp; </a:t>
            </a:r>
            <a:r>
              <a:rPr lang="da-DK" sz="2800" dirty="0" err="1" smtClean="0">
                <a:solidFill>
                  <a:srgbClr val="C00000"/>
                </a:solidFill>
              </a:rPr>
              <a:t>update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da-DK" sz="2800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37016" y="125352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92080" y="3068960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9 =  </a:t>
            </a:r>
            <a:r>
              <a:rPr lang="da-DK" sz="2400" b="1" dirty="0" smtClean="0">
                <a:solidFill>
                  <a:srgbClr val="00B050"/>
                </a:solidFill>
              </a:rPr>
              <a:t>2</a:t>
            </a:r>
            <a:r>
              <a:rPr lang="da-DK" sz="2400" b="1" dirty="0" smtClean="0"/>
              <a:t>  ∙ 4 +  </a:t>
            </a:r>
            <a:r>
              <a:rPr lang="da-DK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8" idx="5"/>
          </p:cNvCxnSpPr>
          <p:nvPr/>
        </p:nvCxnSpPr>
        <p:spPr>
          <a:xfrm flipH="1">
            <a:off x="5354372" y="3501008"/>
            <a:ext cx="585780" cy="5400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5"/>
          </p:cNvCxnSpPr>
          <p:nvPr/>
        </p:nvCxnSpPr>
        <p:spPr>
          <a:xfrm flipH="1">
            <a:off x="6017684" y="3501008"/>
            <a:ext cx="858572" cy="23555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80896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10" y="1196752"/>
            <a:ext cx="4680520" cy="280831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err="1" smtClean="0">
                <a:solidFill>
                  <a:srgbClr val="C00000"/>
                </a:solidFill>
              </a:rPr>
              <a:t>succ</a:t>
            </a:r>
            <a:r>
              <a:rPr lang="da-DK" sz="1600" dirty="0" smtClean="0">
                <a:solidFill>
                  <a:srgbClr val="C00000"/>
                </a:solidFill>
              </a:rPr>
              <a:t>(</a:t>
            </a:r>
            <a:r>
              <a:rPr lang="da-DK" sz="1600" i="1" dirty="0" smtClean="0">
                <a:solidFill>
                  <a:srgbClr val="C00000"/>
                </a:solidFill>
              </a:rPr>
              <a:t>i</a:t>
            </a:r>
            <a:r>
              <a:rPr lang="da-DK" sz="1600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/>
              <a:t>	{ </a:t>
            </a:r>
            <a:r>
              <a:rPr lang="da-DK" sz="1600" i="1" dirty="0" smtClean="0"/>
              <a:t>i</a:t>
            </a:r>
            <a:r>
              <a:rPr lang="da-DK" sz="1600" dirty="0" smtClean="0"/>
              <a:t> = </a:t>
            </a:r>
            <a:r>
              <a:rPr lang="da-DK" sz="1600" i="1" dirty="0" err="1" smtClean="0"/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dirty="0" smtClean="0">
                <a:sym typeface="Symbol"/>
              </a:rPr>
              <a:t> +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} </a:t>
            </a:r>
            <a:r>
              <a:rPr lang="da-DK" sz="1600" dirty="0" smtClean="0"/>
              <a:t>	</a:t>
            </a:r>
            <a:endParaRPr lang="en-US" sz="16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&gt; max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+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≤ min 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min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≤ 2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max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&gt; 0  </a:t>
            </a:r>
            <a:r>
              <a:rPr lang="da-DK" sz="1600" b="1" dirty="0" smtClean="0">
                <a:sym typeface="Symbol"/>
              </a:rPr>
              <a:t>and </a:t>
            </a:r>
            <a:r>
              <a:rPr lang="da-DK" sz="1600" dirty="0" smtClean="0">
                <a:sym typeface="Symbol"/>
              </a:rPr>
              <a:t>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].max ≥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br>
              <a:rPr lang="da-DK" sz="1600" b="1" dirty="0" smtClean="0">
                <a:sym typeface="Symbol"/>
              </a:rPr>
            </a:br>
            <a:r>
              <a:rPr lang="da-DK" sz="1600" b="1" dirty="0" smtClean="0">
                <a:sym typeface="Symbol"/>
              </a:rPr>
              <a:t>	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else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top.max</a:t>
            </a:r>
            <a:r>
              <a:rPr lang="da-DK" sz="1600" dirty="0" smtClean="0">
                <a:sym typeface="Symbol"/>
              </a:rPr>
              <a:t> ≤ </a:t>
            </a:r>
            <a:r>
              <a:rPr lang="da-DK" sz="1600" i="1" dirty="0" smtClean="0">
                <a:sym typeface="Symbol"/>
              </a:rPr>
              <a:t>a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max</a:t>
            </a:r>
            <a:endParaRPr lang="da-DK" sz="1600" b="1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i="1" dirty="0" smtClean="0">
                <a:sym typeface="Symbol"/>
              </a:rPr>
              <a:t>	</a:t>
            </a:r>
            <a:r>
              <a:rPr lang="da-DK" sz="1600" i="1" dirty="0" smtClean="0">
                <a:sym typeface="Symbol"/>
              </a:rPr>
              <a:t>c </a:t>
            </a:r>
            <a:r>
              <a:rPr lang="da-DK" sz="1600" dirty="0" smtClean="0">
                <a:sym typeface="Symbol"/>
              </a:rPr>
              <a:t>:= </a:t>
            </a:r>
            <a:r>
              <a:rPr lang="da-DK" sz="1600" dirty="0" err="1" smtClean="0">
                <a:sym typeface="Symbol"/>
              </a:rPr>
              <a:t>top.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a </a:t>
            </a:r>
            <a:r>
              <a:rPr lang="da-DK" sz="1600" dirty="0" smtClean="0">
                <a:sym typeface="Symbol"/>
              </a:rPr>
              <a:t>+ 1)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c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c</a:t>
            </a:r>
            <a:r>
              <a:rPr lang="da-DK" sz="1600" dirty="0" smtClean="0">
                <a:sym typeface="Symbol"/>
              </a:rPr>
              <a:t>].min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1510" y="4077072"/>
            <a:ext cx="6336704" cy="266429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max :=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max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&gt;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min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min := top.min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bottom[top.min].min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max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max := top.max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bottom[top.max].max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– 1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4038" y="1196752"/>
            <a:ext cx="3995936" cy="280831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1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≥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min)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i &gt;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max)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pseudo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code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60232" y="5013176"/>
            <a:ext cx="19797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(linear </a:t>
            </a:r>
            <a:r>
              <a:rPr lang="da-DK" sz="3900" b="1" dirty="0" err="1" smtClean="0"/>
              <a:t>space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5"/>
            <a:ext cx="8964488" cy="1431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  <a:p>
            <a:r>
              <a:rPr lang="en-US" sz="1400" dirty="0" smtClean="0"/>
              <a:t>[Dan E. Willard, </a:t>
            </a:r>
            <a:r>
              <a:rPr lang="en-US" sz="1400" i="1" dirty="0" smtClean="0"/>
              <a:t>Log-logarithmic </a:t>
            </a:r>
            <a:r>
              <a:rPr lang="en-US" sz="1400" i="1" dirty="0"/>
              <a:t>worst-case range queries are possible in space</a:t>
            </a:r>
            <a:r>
              <a:rPr lang="en-US" sz="1400" dirty="0"/>
              <a:t> </a:t>
            </a:r>
            <a:r>
              <a:rPr lang="el-GR" sz="1400" dirty="0"/>
              <a:t>Θ(</a:t>
            </a:r>
            <a:r>
              <a:rPr lang="en-US" sz="1400" i="1" dirty="0"/>
              <a:t>N</a:t>
            </a:r>
            <a:r>
              <a:rPr lang="en-US" sz="1400" dirty="0" smtClean="0"/>
              <a:t>), </a:t>
            </a:r>
            <a:r>
              <a:rPr lang="en-US" sz="1400" dirty="0"/>
              <a:t>Information Processing </a:t>
            </a:r>
            <a:r>
              <a:rPr lang="en-US" sz="1400" dirty="0" smtClean="0"/>
              <a:t>Letters 17(2</a:t>
            </a:r>
            <a:r>
              <a:rPr lang="en-US" sz="1400" dirty="0"/>
              <a:t>): </a:t>
            </a:r>
            <a:r>
              <a:rPr lang="en-US" sz="1400" dirty="0" smtClean="0"/>
              <a:t>81–84, 1983]</a:t>
            </a:r>
          </a:p>
        </p:txBody>
      </p:sp>
      <p:sp>
        <p:nvSpPr>
          <p:cNvPr id="117" name="Content Placeholder 2"/>
          <p:cNvSpPr>
            <a:spLocks noGrp="1"/>
          </p:cNvSpPr>
          <p:nvPr>
            <p:ph idx="1"/>
          </p:nvPr>
        </p:nvSpPr>
        <p:spPr>
          <a:xfrm>
            <a:off x="179512" y="5229200"/>
            <a:ext cx="8964488" cy="1468760"/>
          </a:xfrm>
        </p:spPr>
        <p:txBody>
          <a:bodyPr>
            <a:normAutofit fontScale="85000" lnSpcReduction="10000"/>
          </a:bodyPr>
          <a:lstStyle/>
          <a:p>
            <a:r>
              <a:rPr lang="da-DK" sz="2800" dirty="0" err="1" smtClean="0"/>
              <a:t>Buckets</a:t>
            </a:r>
            <a:r>
              <a:rPr lang="da-DK" sz="2800" dirty="0" smtClean="0"/>
              <a:t> = lists of </a:t>
            </a:r>
            <a:r>
              <a:rPr lang="da-DK" sz="2800" dirty="0" err="1" smtClean="0"/>
              <a:t>size</a:t>
            </a:r>
            <a:r>
              <a:rPr lang="da-DK" sz="2800" dirty="0" smtClean="0"/>
              <a:t> O(</a:t>
            </a:r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U</a:t>
            </a:r>
            <a:r>
              <a:rPr lang="da-DK" sz="2800" dirty="0" smtClean="0"/>
              <a:t>), store </a:t>
            </a:r>
            <a:r>
              <a:rPr lang="da-DK" sz="2800" dirty="0" err="1" smtClean="0"/>
              <a:t>only</a:t>
            </a:r>
            <a:r>
              <a:rPr lang="da-DK" sz="2800" dirty="0" smtClean="0"/>
              <a:t> </a:t>
            </a:r>
            <a:r>
              <a:rPr lang="da-DK" sz="2800" dirty="0" err="1" smtClean="0"/>
              <a:t>bucket</a:t>
            </a:r>
            <a:r>
              <a:rPr lang="da-DK" sz="2800" dirty="0" smtClean="0"/>
              <a:t> minimum in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r>
              <a:rPr lang="da-DK" sz="2800" smtClean="0"/>
              <a:t>(Dynamic perfect</a:t>
            </a:r>
            <a:r>
              <a:rPr lang="da-DK" sz="2800" dirty="0" smtClean="0"/>
              <a:t>) </a:t>
            </a:r>
            <a:r>
              <a:rPr lang="da-DK" sz="2800" dirty="0" err="1" smtClean="0"/>
              <a:t>Hashing</a:t>
            </a:r>
            <a:r>
              <a:rPr lang="da-DK" sz="2800" dirty="0" smtClean="0"/>
              <a:t> to store all 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non-zero</a:t>
            </a:r>
            <a:r>
              <a:rPr lang="da-DK" sz="2800" dirty="0" smtClean="0"/>
              <a:t> nodes of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pPr>
              <a:buNone/>
            </a:pPr>
            <a:r>
              <a:rPr lang="da-DK" sz="2800" dirty="0" smtClean="0"/>
              <a:t>        	 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space</a:t>
            </a:r>
            <a:r>
              <a:rPr lang="da-DK" sz="2800" dirty="0" smtClean="0">
                <a:solidFill>
                  <a:srgbClr val="C00000"/>
                </a:solidFill>
              </a:rPr>
              <a:t>, 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385912" y="6237312"/>
            <a:ext cx="828000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1187624" y="1784960"/>
            <a:ext cx="6552728" cy="2868176"/>
            <a:chOff x="539552" y="3049344"/>
            <a:chExt cx="7992888" cy="3692024"/>
          </a:xfrm>
        </p:grpSpPr>
        <p:sp>
          <p:nvSpPr>
            <p:cNvPr id="143" name="Oval 142"/>
            <p:cNvSpPr/>
            <p:nvPr/>
          </p:nvSpPr>
          <p:spPr>
            <a:xfrm>
              <a:off x="6732240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99592" y="3068959"/>
              <a:ext cx="2880319" cy="515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b="1" dirty="0" smtClean="0"/>
                <a:t>min=0, max=13</a:t>
              </a:r>
              <a:endParaRPr lang="en-US" sz="2000" b="1" dirty="0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Isosceles Triangle 14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612544" y="498688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965456" y="497164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07320" y="4958164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574177" y="4934282"/>
              <a:ext cx="833440" cy="475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231929" y="3049344"/>
              <a:ext cx="2274186" cy="5150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2000" b="1" dirty="0" smtClean="0"/>
                <a:t>9 =  </a:t>
              </a:r>
              <a:r>
                <a:rPr lang="da-DK" sz="2000" b="1" dirty="0" smtClean="0">
                  <a:solidFill>
                    <a:srgbClr val="00B050"/>
                  </a:solidFill>
                </a:rPr>
                <a:t>2</a:t>
              </a:r>
              <a:r>
                <a:rPr lang="da-DK" sz="2000" b="1" dirty="0" smtClean="0"/>
                <a:t>  ∙ 4 +  </a:t>
              </a:r>
              <a:r>
                <a:rPr lang="da-DK" sz="2000" b="1" dirty="0" smtClean="0">
                  <a:solidFill>
                    <a:srgbClr val="FF0000"/>
                  </a:solidFill>
                </a:rPr>
                <a:t>1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46" idx="5"/>
            </p:cNvCxnSpPr>
            <p:nvPr/>
          </p:nvCxnSpPr>
          <p:spPr>
            <a:xfrm flipH="1">
              <a:off x="5354372" y="3501008"/>
              <a:ext cx="585780" cy="54006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endCxn id="148" idx="5"/>
            </p:cNvCxnSpPr>
            <p:nvPr/>
          </p:nvCxnSpPr>
          <p:spPr>
            <a:xfrm flipH="1">
              <a:off x="6017684" y="3501008"/>
              <a:ext cx="858572" cy="23555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5780896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211960" y="4941168"/>
            <a:ext cx="4392488" cy="1800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O(</a:t>
            </a:r>
            <a:r>
              <a:rPr lang="da-DK" sz="3900" b="1" i="1" dirty="0" err="1" smtClean="0"/>
              <a:t>n</a:t>
            </a:r>
            <a:r>
              <a:rPr lang="da-DK" sz="3900" b="1" dirty="0" err="1" smtClean="0"/>
              <a:t>∙loglog</a:t>
            </a:r>
            <a:r>
              <a:rPr lang="da-DK" sz="3900" b="1" dirty="0" smtClean="0"/>
              <a:t> </a:t>
            </a:r>
            <a:r>
              <a:rPr lang="da-DK" sz="3900" b="1" i="1" dirty="0" smtClean="0"/>
              <a:t>n</a:t>
            </a:r>
            <a:r>
              <a:rPr lang="da-DK" sz="3900" b="1" dirty="0" smtClean="0"/>
              <a:t>) </a:t>
            </a:r>
            <a:r>
              <a:rPr lang="da-DK" sz="3900" b="1" dirty="0" err="1" smtClean="0"/>
              <a:t>Sorting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764704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2088232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levels</a:t>
            </a:r>
            <a:r>
              <a:rPr lang="da-DK" sz="2800" dirty="0" smtClean="0"/>
              <a:t> of </a:t>
            </a:r>
            <a:r>
              <a:rPr lang="da-DK" sz="2800" dirty="0" err="1" smtClean="0"/>
              <a:t>vEB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>
                <a:sym typeface="Symbol"/>
              </a:rPr>
              <a:t>bottom</a:t>
            </a:r>
            <a:r>
              <a:rPr lang="da-DK" sz="2800" dirty="0" smtClean="0">
                <a:sym typeface="Symbol"/>
              </a:rPr>
              <a:t> of </a:t>
            </a:r>
            <a:r>
              <a:rPr lang="da-DK" sz="2800" dirty="0" err="1" smtClean="0">
                <a:sym typeface="Symbol"/>
              </a:rPr>
              <a:t>recursion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U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/ 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 bit </a:t>
            </a:r>
            <a:r>
              <a:rPr lang="da-DK" sz="2800" dirty="0" smtClean="0">
                <a:sym typeface="Symbol"/>
              </a:rPr>
              <a:t>elements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r>
              <a:rPr lang="da-DK" sz="2800" dirty="0" err="1" smtClean="0"/>
              <a:t>subproblems</a:t>
            </a:r>
            <a:r>
              <a:rPr lang="da-DK" sz="2800" dirty="0" smtClean="0"/>
              <a:t> of </a:t>
            </a:r>
            <a:r>
              <a:rPr lang="da-DK" sz="2800" b="1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/>
              <a:t> elements </a:t>
            </a:r>
            <a:r>
              <a:rPr lang="da-DK" sz="2800" dirty="0" err="1" smtClean="0"/>
              <a:t>stored</a:t>
            </a:r>
            <a:r>
              <a:rPr lang="da-DK" sz="2800" dirty="0" smtClean="0"/>
              <a:t> in </a:t>
            </a:r>
            <a:r>
              <a:rPr lang="da-DK" sz="2800" i="1" dirty="0" smtClean="0"/>
              <a:t>k</a:t>
            </a:r>
            <a:r>
              <a:rPr lang="da-DK" sz="2800" dirty="0" smtClean="0"/>
              <a:t>/log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words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/>
              <a:t>mergesort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log 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/ 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860032" y="2492896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83968" y="308115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merging</a:t>
            </a:r>
            <a:r>
              <a:rPr lang="da-DK" sz="2000" dirty="0" smtClean="0"/>
              <a:t> </a:t>
            </a:r>
            <a:br>
              <a:rPr lang="da-DK" sz="2000" dirty="0" smtClean="0"/>
            </a:br>
            <a:r>
              <a:rPr lang="da-DK" sz="2000" dirty="0" smtClean="0"/>
              <a:t>2 </a:t>
            </a:r>
            <a:r>
              <a:rPr lang="da-DK" sz="2000" dirty="0" err="1" smtClean="0"/>
              <a:t>words</a:t>
            </a:r>
            <a:endParaRPr lang="en-US" sz="2000" i="1" baseline="30000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6084168" y="2708920"/>
            <a:ext cx="144016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08104" y="306896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/>
              <a:t>#elements</a:t>
            </a:r>
            <a:br>
              <a:rPr lang="da-DK" sz="2000" dirty="0" smtClean="0"/>
            </a:br>
            <a:r>
              <a:rPr lang="da-DK" sz="2000" dirty="0" smtClean="0"/>
              <a:t>per </a:t>
            </a:r>
            <a:r>
              <a:rPr lang="da-DK" sz="2000" dirty="0" err="1" smtClean="0"/>
              <a:t>word</a:t>
            </a:r>
            <a:endParaRPr lang="en-US" sz="2000" i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308565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merge-sort</a:t>
            </a:r>
            <a:endParaRPr lang="en-US" sz="2000" i="1" baseline="30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3563888" y="2492897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9512" y="3947046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</a:t>
            </a: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loglog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priority</a:t>
            </a:r>
            <a:r>
              <a:rPr lang="da-DK" sz="3900" b="1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queue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3568" y="4869160"/>
            <a:ext cx="3240360" cy="1584176"/>
            <a:chOff x="539552" y="3068960"/>
            <a:chExt cx="7992888" cy="3672408"/>
          </a:xfrm>
        </p:grpSpPr>
        <p:sp>
          <p:nvSpPr>
            <p:cNvPr id="15" name="Isosceles Triangle 14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693920" y="5157192"/>
            <a:ext cx="720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6320" y="5157192"/>
            <a:ext cx="636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12432" y="5157192"/>
            <a:ext cx="63624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49904" y="5157192"/>
            <a:ext cx="72008" cy="2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483768" y="5301208"/>
            <a:ext cx="1728192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99992" y="5157192"/>
            <a:ext cx="648072" cy="72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220072" y="573325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Sorted</a:t>
            </a:r>
            <a:r>
              <a:rPr lang="da-DK" sz="2400" dirty="0" smtClean="0"/>
              <a:t> lists of </a:t>
            </a:r>
            <a:r>
              <a:rPr lang="da-DK" sz="2400" dirty="0" err="1" smtClean="0"/>
              <a:t>size</a:t>
            </a:r>
            <a:r>
              <a:rPr lang="da-DK" sz="2400" dirty="0" smtClean="0"/>
              <a:t> 2</a:t>
            </a:r>
            <a:r>
              <a:rPr lang="da-DK" sz="2400" i="1" baseline="30000" dirty="0" smtClean="0"/>
              <a:t>i </a:t>
            </a:r>
            <a:r>
              <a:rPr lang="da-DK" sz="2400" i="1" dirty="0" smtClean="0"/>
              <a:t> </a:t>
            </a:r>
            <a:r>
              <a:rPr lang="da-DK" sz="2400" dirty="0" smtClean="0"/>
              <a:t>in 2</a:t>
            </a:r>
            <a:r>
              <a:rPr lang="da-DK" sz="2400" i="1" baseline="30000" dirty="0" smtClean="0"/>
              <a:t>i</a:t>
            </a:r>
            <a:r>
              <a:rPr lang="da-DK" sz="2400" dirty="0" smtClean="0"/>
              <a:t> /</a:t>
            </a:r>
            <a:r>
              <a:rPr lang="da-DK" sz="2400" i="1" dirty="0" smtClean="0"/>
              <a:t>w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endParaRPr lang="en-US" sz="2400" i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98355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≤ log </a:t>
            </a:r>
            <a:r>
              <a:rPr lang="da-DK" sz="2400" i="1" dirty="0" smtClean="0"/>
              <a:t>n</a:t>
            </a:r>
            <a:r>
              <a:rPr lang="da-DK" sz="2400" dirty="0" smtClean="0"/>
              <a:t> min in single </a:t>
            </a:r>
            <a:r>
              <a:rPr lang="da-DK" sz="2400" dirty="0" err="1" smtClean="0"/>
              <a:t>word</a:t>
            </a:r>
            <a:endParaRPr lang="en-US" sz="2400" i="1" baseline="30000" dirty="0"/>
          </a:p>
        </p:txBody>
      </p:sp>
      <p:sp>
        <p:nvSpPr>
          <p:cNvPr id="38" name="Rounded Rectangle 37"/>
          <p:cNvSpPr/>
          <p:nvPr/>
        </p:nvSpPr>
        <p:spPr>
          <a:xfrm>
            <a:off x="2302416" y="535112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79512" y="4524360"/>
            <a:ext cx="7344816" cy="34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1600" y="501317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endParaRPr lang="en-US" sz="2400" i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uiExpand="1" build="p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  <p:bldP spid="27" grpId="0" animBg="1"/>
      <p:bldP spid="28" grpId="0" animBg="1"/>
      <p:bldP spid="29" grpId="0" animBg="1"/>
      <p:bldP spid="30" grpId="0" animBg="1"/>
      <p:bldP spid="34" grpId="0" animBg="1"/>
      <p:bldP spid="35" grpId="0"/>
      <p:bldP spid="36" grpId="0"/>
      <p:bldP spid="38" grpId="0" animBg="1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8964488" cy="792088"/>
          </a:xfrm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dirty="0" smtClean="0"/>
              <a:t>O(</a:t>
            </a:r>
            <a:r>
              <a:rPr lang="da-DK" sz="3200" b="1" dirty="0" err="1" smtClean="0">
                <a:sym typeface="Symbol"/>
              </a:rPr>
              <a:t>log</a:t>
            </a:r>
            <a:r>
              <a:rPr lang="da-DK" sz="3200" b="1" dirty="0" smtClean="0">
                <a:sym typeface="Symbol"/>
              </a:rPr>
              <a:t> </a:t>
            </a:r>
            <a:r>
              <a:rPr lang="da-DK" sz="3200" b="1" i="1" dirty="0" smtClean="0">
                <a:sym typeface="Symbol"/>
              </a:rPr>
              <a:t>n</a:t>
            </a:r>
            <a:r>
              <a:rPr lang="da-DK" sz="3200" b="1" dirty="0" smtClean="0">
                <a:sym typeface="Symbol"/>
              </a:rPr>
              <a:t>)</a:t>
            </a:r>
            <a:r>
              <a:rPr lang="da-DK" sz="3200" i="1" dirty="0" smtClean="0">
                <a:sym typeface="Symbol"/>
              </a:rPr>
              <a:t> </a:t>
            </a:r>
            <a:r>
              <a:rPr lang="da-DK" sz="3200" b="1" dirty="0" err="1" smtClean="0"/>
              <a:t>Dynamic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predecessor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searching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95936" y="2060848"/>
            <a:ext cx="4932040" cy="43204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10906-6E64-46D9-9D73-D39E96762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988840"/>
            <a:ext cx="3240360" cy="1584176"/>
            <a:chOff x="539552" y="3068960"/>
            <a:chExt cx="7992888" cy="3672408"/>
          </a:xfrm>
        </p:grpSpPr>
        <p:sp>
          <p:nvSpPr>
            <p:cNvPr id="10" name="Isosceles Triangle 9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 flipV="1">
            <a:off x="2267744" y="2492896"/>
            <a:ext cx="1728192" cy="3600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23008" y="2173942"/>
            <a:ext cx="4704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i="1" dirty="0" smtClean="0"/>
              <a:t>w</a:t>
            </a:r>
            <a:r>
              <a:rPr lang="da-DK" sz="2400" dirty="0" smtClean="0"/>
              <a:t> / 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</a:t>
            </a:r>
            <a:r>
              <a:rPr lang="da-DK" sz="2400" dirty="0" smtClean="0"/>
              <a:t> bit elements</a:t>
            </a:r>
            <a:endParaRPr lang="en-US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packed</a:t>
            </a:r>
            <a:r>
              <a:rPr lang="da-DK" sz="2400" dirty="0" smtClean="0"/>
              <a:t> </a:t>
            </a:r>
            <a:r>
              <a:rPr lang="da-DK" sz="2400" dirty="0" err="1" smtClean="0"/>
              <a:t>B-tree</a:t>
            </a:r>
            <a:r>
              <a:rPr lang="da-DK" sz="2400" dirty="0" smtClean="0"/>
              <a:t> of </a:t>
            </a:r>
            <a:r>
              <a:rPr lang="da-DK" sz="2400" dirty="0" err="1" smtClean="0"/>
              <a:t>degree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= </a:t>
            </a:r>
            <a:r>
              <a:rPr lang="da-DK" sz="2400" dirty="0" smtClean="0"/>
              <a:t>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 </a:t>
            </a:r>
          </a:p>
          <a:p>
            <a:pPr marL="274638" indent="-274638"/>
            <a:r>
              <a:rPr lang="da-DK" sz="2400" dirty="0" smtClean="0"/>
              <a:t>	and </a:t>
            </a:r>
            <a:r>
              <a:rPr lang="da-DK" sz="2400" dirty="0" err="1" smtClean="0"/>
              <a:t>height</a:t>
            </a:r>
            <a:r>
              <a:rPr lang="da-DK" sz="2400" dirty="0" smtClean="0"/>
              <a:t> log </a:t>
            </a:r>
            <a:r>
              <a:rPr lang="da-DK" sz="2400" i="1" dirty="0" smtClean="0"/>
              <a:t>n</a:t>
            </a:r>
            <a:r>
              <a:rPr lang="da-DK" sz="2400" dirty="0" smtClean="0"/>
              <a:t> / log </a:t>
            </a:r>
            <a:r>
              <a:rPr lang="da-DK" sz="2400" dirty="0" smtClean="0">
                <a:sym typeface="Symbol"/>
              </a:rPr>
              <a:t> = </a:t>
            </a:r>
            <a:r>
              <a:rPr lang="da-DK" sz="2400" dirty="0" smtClean="0"/>
              <a:t>log </a:t>
            </a:r>
            <a:r>
              <a:rPr lang="da-DK" sz="2400" i="1" dirty="0" smtClean="0"/>
              <a:t>n</a:t>
            </a:r>
            <a:r>
              <a:rPr lang="da-DK" sz="2400" i="1" baseline="30000" dirty="0" smtClean="0"/>
              <a:t> </a:t>
            </a:r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/>
              <a:t>O(1) time navigation at node</a:t>
            </a:r>
            <a:endParaRPr lang="en-US" sz="2400" i="1" baseline="30000" dirty="0"/>
          </a:p>
        </p:txBody>
      </p:sp>
      <p:sp>
        <p:nvSpPr>
          <p:cNvPr id="30" name="Rounded Rectangle 29"/>
          <p:cNvSpPr/>
          <p:nvPr/>
        </p:nvSpPr>
        <p:spPr>
          <a:xfrm>
            <a:off x="2086392" y="247080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836712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da-DK" sz="1400" smtClean="0"/>
              <a:t>[</a:t>
            </a:r>
            <a:r>
              <a:rPr lang="en-US" sz="1400" smtClean="0"/>
              <a:t>Arne </a:t>
            </a:r>
            <a:r>
              <a:rPr lang="en-US" sz="1400" dirty="0" err="1" smtClean="0"/>
              <a:t>Andersson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Sublogarithmic</a:t>
            </a:r>
            <a:r>
              <a:rPr lang="en-US" sz="1400" i="1" dirty="0" smtClean="0"/>
              <a:t> Searching Without Multiplications</a:t>
            </a:r>
            <a:r>
              <a:rPr lang="en-US" sz="1400" dirty="0" smtClean="0"/>
              <a:t>. IEEE Foundations of Computer Science, 655-663, </a:t>
            </a:r>
            <a:r>
              <a:rPr lang="en-US" sz="1400" smtClean="0"/>
              <a:t>1995]</a:t>
            </a:r>
          </a:p>
          <a:p>
            <a:r>
              <a:rPr lang="en-US" sz="1400" smtClean="0"/>
              <a:t>[Arne </a:t>
            </a:r>
            <a:r>
              <a:rPr lang="en-US" sz="1400"/>
              <a:t>Andersson, Mikkel </a:t>
            </a:r>
            <a:r>
              <a:rPr lang="en-US" sz="1400" smtClean="0"/>
              <a:t>Thorup, </a:t>
            </a:r>
            <a:r>
              <a:rPr lang="en-US" sz="1400" i="1"/>
              <a:t>Dynamic </a:t>
            </a:r>
            <a:r>
              <a:rPr lang="en-US" sz="1400" i="1" smtClean="0"/>
              <a:t>Ordered Sets </a:t>
            </a:r>
            <a:r>
              <a:rPr lang="en-US" sz="1400" i="1"/>
              <a:t>with </a:t>
            </a:r>
            <a:r>
              <a:rPr lang="en-US" sz="1400" i="1" smtClean="0"/>
              <a:t>Exponential Search Trees,</a:t>
            </a:r>
            <a:r>
              <a:rPr lang="en-US" sz="1400" smtClean="0"/>
              <a:t> </a:t>
            </a:r>
            <a:r>
              <a:rPr lang="en-US" sz="1400"/>
              <a:t>J. ACM 54(3): </a:t>
            </a:r>
            <a:r>
              <a:rPr lang="en-US" sz="1400" smtClean="0"/>
              <a:t>13, 2007]</a:t>
            </a:r>
            <a:endParaRPr lang="en-US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41216" y="1436583"/>
            <a:ext cx="479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r>
              <a:rPr lang="da-DK" sz="2400" dirty="0" smtClean="0"/>
              <a:t> - </a:t>
            </a:r>
            <a:r>
              <a:rPr lang="da-DK" sz="2400" dirty="0" err="1" smtClean="0">
                <a:sym typeface="Symbol"/>
              </a:rPr>
              <a:t>log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recursive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levels</a:t>
            </a:r>
            <a:endParaRPr lang="da-DK" sz="2400" dirty="0" smtClean="0"/>
          </a:p>
          <a:p>
            <a:endParaRPr lang="en-US" sz="2400" i="1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71416" y="1496660"/>
            <a:ext cx="582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12256" y="2215168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95064" y="2595384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916382" y="2967300"/>
            <a:ext cx="56385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48762" y="350470"/>
            <a:ext cx="848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68144" y="3573016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76056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732240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99992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8104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64288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56376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45" idx="0"/>
          </p:cNvCxnSpPr>
          <p:nvPr/>
        </p:nvCxnSpPr>
        <p:spPr>
          <a:xfrm flipV="1">
            <a:off x="5436096" y="3661566"/>
            <a:ext cx="575743" cy="41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6" idx="0"/>
          </p:cNvCxnSpPr>
          <p:nvPr/>
        </p:nvCxnSpPr>
        <p:spPr>
          <a:xfrm flipH="1" flipV="1">
            <a:off x="6462215" y="3668390"/>
            <a:ext cx="630065" cy="40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788024" y="4173357"/>
            <a:ext cx="425421" cy="435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8" idx="0"/>
          </p:cNvCxnSpPr>
          <p:nvPr/>
        </p:nvCxnSpPr>
        <p:spPr>
          <a:xfrm flipH="1" flipV="1">
            <a:off x="5652120" y="4173320"/>
            <a:ext cx="216024" cy="42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0"/>
            <a:endCxn id="46" idx="2"/>
          </p:cNvCxnSpPr>
          <p:nvPr/>
        </p:nvCxnSpPr>
        <p:spPr>
          <a:xfrm flipH="1" flipV="1">
            <a:off x="7092280" y="4175368"/>
            <a:ext cx="432048" cy="45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0" idx="0"/>
          </p:cNvCxnSpPr>
          <p:nvPr/>
        </p:nvCxnSpPr>
        <p:spPr>
          <a:xfrm flipH="1" flipV="1">
            <a:off x="7294728" y="4173357"/>
            <a:ext cx="1021688" cy="453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716016" y="494290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</a:t>
            </a:r>
          </a:p>
          <a:p>
            <a:pPr algn="ctr"/>
            <a:r>
              <a:rPr lang="da-DK" dirty="0" err="1" smtClean="0">
                <a:solidFill>
                  <a:srgbClr val="C00000"/>
                </a:solidFill>
                <a:sym typeface="Symbol"/>
              </a:rPr>
              <a:t>search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keys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sorted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in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one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63696" y="38790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337528" y="44005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161712" y="4399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8" idx="0"/>
          </p:cNvCxnSpPr>
          <p:nvPr/>
        </p:nvCxnSpPr>
        <p:spPr>
          <a:xfrm flipV="1">
            <a:off x="6588224" y="4187200"/>
            <a:ext cx="292264" cy="755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da-DK" sz="7200" b="1" dirty="0" err="1" smtClean="0">
                <a:solidFill>
                  <a:srgbClr val="C00000"/>
                </a:solidFill>
              </a:rPr>
              <a:t>Sorting</a:t>
            </a:r>
            <a:r>
              <a:rPr lang="da-DK" sz="7200" b="1" dirty="0" smtClean="0">
                <a:solidFill>
                  <a:srgbClr val="C00000"/>
                </a:solidFill>
              </a:rPr>
              <a:t> in O(</a:t>
            </a:r>
            <a:r>
              <a:rPr lang="da-DK" sz="7200" b="1" i="1" dirty="0" smtClean="0">
                <a:solidFill>
                  <a:srgbClr val="C00000"/>
                </a:solidFill>
              </a:rPr>
              <a:t>n</a:t>
            </a:r>
            <a:r>
              <a:rPr lang="da-DK" sz="7200" b="1" dirty="0" smtClean="0">
                <a:solidFill>
                  <a:srgbClr val="C00000"/>
                </a:solidFill>
              </a:rPr>
              <a:t>) time ?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509236"/>
              </p:ext>
            </p:extLst>
          </p:nvPr>
        </p:nvGraphicFramePr>
        <p:xfrm>
          <a:off x="599038" y="2045406"/>
          <a:ext cx="1800200" cy="34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da-DK" sz="9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900" b="0" i="0" dirty="0" smtClean="0">
                          <a:solidFill>
                            <a:schemeClr val="tx1"/>
                          </a:solidFill>
                          <a:sym typeface="Symbol"/>
                        </a:rPr>
                        <a:t>      </a:t>
                      </a:r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317"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 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perfect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hashing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982" y="836712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1400" dirty="0" smtClean="0"/>
              <a:t>[Michael </a:t>
            </a:r>
            <a:r>
              <a:rPr lang="en-US" sz="1400" dirty="0"/>
              <a:t>L. </a:t>
            </a:r>
            <a:r>
              <a:rPr lang="en-US" sz="1400" dirty="0" err="1"/>
              <a:t>Fredman</a:t>
            </a:r>
            <a:r>
              <a:rPr lang="en-US" sz="1400" dirty="0"/>
              <a:t>, </a:t>
            </a:r>
            <a:r>
              <a:rPr lang="en-US" sz="1400" dirty="0" err="1"/>
              <a:t>János</a:t>
            </a:r>
            <a:r>
              <a:rPr lang="en-US" sz="1400" dirty="0"/>
              <a:t> </a:t>
            </a:r>
            <a:r>
              <a:rPr lang="en-US" sz="1400" dirty="0" err="1"/>
              <a:t>Komlós</a:t>
            </a:r>
            <a:r>
              <a:rPr lang="en-US" sz="1400" dirty="0"/>
              <a:t>, </a:t>
            </a:r>
            <a:r>
              <a:rPr lang="en-US" sz="1400" dirty="0" err="1"/>
              <a:t>Endre</a:t>
            </a:r>
            <a:r>
              <a:rPr lang="en-US" sz="1400" dirty="0"/>
              <a:t> </a:t>
            </a:r>
            <a:r>
              <a:rPr lang="en-US" sz="1400" dirty="0" err="1" smtClean="0"/>
              <a:t>Szemerédi</a:t>
            </a:r>
            <a:r>
              <a:rPr lang="en-US" sz="1400" dirty="0" smtClean="0"/>
              <a:t>,</a:t>
            </a:r>
            <a:r>
              <a:rPr lang="en-US" sz="1400" i="1" dirty="0" smtClean="0"/>
              <a:t> </a:t>
            </a:r>
            <a:r>
              <a:rPr lang="en-US" sz="1400" i="1" dirty="0"/>
              <a:t>Storing a Sparse Table with</a:t>
            </a:r>
            <a:r>
              <a:rPr lang="en-US" sz="1400" dirty="0"/>
              <a:t> </a:t>
            </a:r>
            <a:r>
              <a:rPr lang="en-US" sz="1400" dirty="0" smtClean="0"/>
              <a:t>O(1</a:t>
            </a:r>
            <a:r>
              <a:rPr lang="en-US" sz="1400" dirty="0"/>
              <a:t>)</a:t>
            </a:r>
            <a:r>
              <a:rPr lang="en-US" sz="1400" i="1" dirty="0"/>
              <a:t> Worst Case Access </a:t>
            </a:r>
            <a:r>
              <a:rPr lang="en-US" sz="1400" i="1" dirty="0" smtClean="0"/>
              <a:t>Time</a:t>
            </a:r>
            <a:r>
              <a:rPr lang="en-US" sz="1400" dirty="0" smtClean="0"/>
              <a:t>, </a:t>
            </a:r>
            <a:r>
              <a:rPr lang="en-US" sz="1400" dirty="0"/>
              <a:t>J. ACM 31(3</a:t>
            </a:r>
            <a:r>
              <a:rPr lang="en-US" sz="1400" dirty="0" smtClean="0"/>
              <a:t>): 538-544, 1984]</a:t>
            </a:r>
          </a:p>
          <a:p>
            <a:r>
              <a:rPr lang="en-US" sz="1400" dirty="0" smtClean="0"/>
              <a:t>[Martin </a:t>
            </a:r>
            <a:r>
              <a:rPr lang="en-US" sz="1400" dirty="0" err="1"/>
              <a:t>Dietzfelbinger</a:t>
            </a:r>
            <a:r>
              <a:rPr lang="en-US" sz="1400" dirty="0"/>
              <a:t>, Anna R. </a:t>
            </a:r>
            <a:r>
              <a:rPr lang="en-US" sz="1400" dirty="0" err="1"/>
              <a:t>Karlin</a:t>
            </a:r>
            <a:r>
              <a:rPr lang="en-US" sz="1400" dirty="0"/>
              <a:t>, Kurt </a:t>
            </a:r>
            <a:r>
              <a:rPr lang="en-US" sz="1400" dirty="0" err="1"/>
              <a:t>Mehlhorn</a:t>
            </a:r>
            <a:r>
              <a:rPr lang="en-US" sz="1400" dirty="0"/>
              <a:t>, </a:t>
            </a:r>
            <a:r>
              <a:rPr lang="en-US" sz="1400" dirty="0" err="1"/>
              <a:t>Friedhelm</a:t>
            </a:r>
            <a:r>
              <a:rPr lang="en-US" sz="1400" dirty="0"/>
              <a:t> Meyer auf der </a:t>
            </a:r>
            <a:r>
              <a:rPr lang="en-US" sz="1400" dirty="0" err="1"/>
              <a:t>Heide</a:t>
            </a:r>
            <a:r>
              <a:rPr lang="en-US" sz="1400" dirty="0"/>
              <a:t>, Hans Rohnert, Robert </a:t>
            </a:r>
            <a:r>
              <a:rPr lang="en-US" sz="1400" dirty="0" err="1"/>
              <a:t>Endre</a:t>
            </a:r>
            <a:r>
              <a:rPr lang="en-US" sz="1400" dirty="0"/>
              <a:t>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i="1" dirty="0" smtClean="0"/>
              <a:t>Dynamic </a:t>
            </a:r>
            <a:r>
              <a:rPr lang="en-US" sz="1400" i="1" dirty="0"/>
              <a:t>Perfect Hashing: Upper and Lower </a:t>
            </a:r>
            <a:r>
              <a:rPr lang="en-US" sz="1400" i="1" dirty="0" smtClean="0"/>
              <a:t>Bounds</a:t>
            </a:r>
            <a:r>
              <a:rPr lang="en-US" sz="1400" dirty="0" smtClean="0"/>
              <a:t>, </a:t>
            </a:r>
            <a:r>
              <a:rPr lang="en-US" sz="1400" dirty="0"/>
              <a:t>SIAM J. </a:t>
            </a:r>
            <a:r>
              <a:rPr lang="en-US" sz="1400" dirty="0" smtClean="0"/>
              <a:t>Computing </a:t>
            </a:r>
            <a:r>
              <a:rPr lang="en-US" sz="1400" dirty="0"/>
              <a:t>23(4</a:t>
            </a:r>
            <a:r>
              <a:rPr lang="en-US" sz="1400" dirty="0" smtClean="0"/>
              <a:t>): 738-761, 1994]</a:t>
            </a:r>
          </a:p>
        </p:txBody>
      </p:sp>
      <p:sp>
        <p:nvSpPr>
          <p:cNvPr id="8" name="Freeform 7"/>
          <p:cNvSpPr/>
          <p:nvPr/>
        </p:nvSpPr>
        <p:spPr>
          <a:xfrm>
            <a:off x="1151296" y="1768972"/>
            <a:ext cx="264226" cy="276434"/>
          </a:xfrm>
          <a:custGeom>
            <a:avLst/>
            <a:gdLst>
              <a:gd name="connsiteX0" fmla="*/ 0 w 528452"/>
              <a:gd name="connsiteY0" fmla="*/ 0 h 362198"/>
              <a:gd name="connsiteX1" fmla="*/ 190005 w 528452"/>
              <a:gd name="connsiteY1" fmla="*/ 225631 h 362198"/>
              <a:gd name="connsiteX2" fmla="*/ 439387 w 528452"/>
              <a:gd name="connsiteY2" fmla="*/ 184068 h 362198"/>
              <a:gd name="connsiteX3" fmla="*/ 528452 w 528452"/>
              <a:gd name="connsiteY3" fmla="*/ 362198 h 3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452" h="362198">
                <a:moveTo>
                  <a:pt x="0" y="0"/>
                </a:moveTo>
                <a:cubicBezTo>
                  <a:pt x="58387" y="97476"/>
                  <a:pt x="116774" y="194953"/>
                  <a:pt x="190005" y="225631"/>
                </a:cubicBezTo>
                <a:cubicBezTo>
                  <a:pt x="263236" y="256309"/>
                  <a:pt x="382979" y="161307"/>
                  <a:pt x="439387" y="184068"/>
                </a:cubicBezTo>
                <a:cubicBezTo>
                  <a:pt x="495795" y="206829"/>
                  <a:pt x="512123" y="284513"/>
                  <a:pt x="528452" y="362198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815062" y="155238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/>
              <a:t>x</a:t>
            </a:r>
            <a:endParaRPr lang="da-DK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85280" y="166303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h</a:t>
            </a:r>
            <a:r>
              <a:rPr lang="da-DK" sz="1200" dirty="0" smtClean="0"/>
              <a:t>(</a:t>
            </a:r>
            <a:r>
              <a:rPr lang="da-DK" sz="1200" i="1" dirty="0" smtClean="0"/>
              <a:t>x</a:t>
            </a:r>
            <a:r>
              <a:rPr lang="da-DK" sz="1200" dirty="0" smtClean="0"/>
              <a:t>)</a:t>
            </a:r>
            <a:endParaRPr lang="da-DK" sz="1200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16191"/>
              </p:ext>
            </p:extLst>
          </p:nvPr>
        </p:nvGraphicFramePr>
        <p:xfrm>
          <a:off x="1283409" y="2649619"/>
          <a:ext cx="1080121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"/>
                <a:gridCol w="154303"/>
                <a:gridCol w="154303"/>
                <a:gridCol w="154303"/>
                <a:gridCol w="154303"/>
                <a:gridCol w="154303"/>
                <a:gridCol w="154303"/>
              </a:tblGrid>
              <a:tr h="106269"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900" b="0" i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</a:t>
                      </a:r>
                      <a:r>
                        <a:rPr lang="da-DK" sz="900" b="0" i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da-DK" sz="900" b="0" i="1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da-DK" sz="900" b="0" i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da-DK" sz="9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691"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i="1" dirty="0" smtClean="0"/>
                        <a:t>x</a:t>
                      </a:r>
                      <a:endParaRPr lang="da-DK" sz="1200" i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1396399" y="2385061"/>
            <a:ext cx="264226" cy="276434"/>
          </a:xfrm>
          <a:custGeom>
            <a:avLst/>
            <a:gdLst>
              <a:gd name="connsiteX0" fmla="*/ 0 w 528452"/>
              <a:gd name="connsiteY0" fmla="*/ 0 h 362198"/>
              <a:gd name="connsiteX1" fmla="*/ 190005 w 528452"/>
              <a:gd name="connsiteY1" fmla="*/ 225631 h 362198"/>
              <a:gd name="connsiteX2" fmla="*/ 439387 w 528452"/>
              <a:gd name="connsiteY2" fmla="*/ 184068 h 362198"/>
              <a:gd name="connsiteX3" fmla="*/ 528452 w 528452"/>
              <a:gd name="connsiteY3" fmla="*/ 362198 h 3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452" h="362198">
                <a:moveTo>
                  <a:pt x="0" y="0"/>
                </a:moveTo>
                <a:cubicBezTo>
                  <a:pt x="58387" y="97476"/>
                  <a:pt x="116774" y="194953"/>
                  <a:pt x="190005" y="225631"/>
                </a:cubicBezTo>
                <a:cubicBezTo>
                  <a:pt x="263236" y="256309"/>
                  <a:pt x="382979" y="161307"/>
                  <a:pt x="439387" y="184068"/>
                </a:cubicBezTo>
                <a:cubicBezTo>
                  <a:pt x="495795" y="206829"/>
                  <a:pt x="512123" y="284513"/>
                  <a:pt x="528452" y="362198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1505452" y="241495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/>
              <a:t>h</a:t>
            </a:r>
            <a:r>
              <a:rPr lang="da-DK" sz="1200" i="1" baseline="-25000" dirty="0" smtClean="0"/>
              <a:t>i</a:t>
            </a:r>
            <a:r>
              <a:rPr lang="da-DK" sz="1200" dirty="0" smtClean="0"/>
              <a:t>(</a:t>
            </a:r>
            <a:r>
              <a:rPr lang="da-DK" sz="1200" i="1" dirty="0" smtClean="0"/>
              <a:t>x</a:t>
            </a:r>
            <a:r>
              <a:rPr lang="da-DK" sz="1200" dirty="0" smtClean="0"/>
              <a:t>)</a:t>
            </a:r>
            <a:endParaRPr lang="da-DK" sz="1200" dirty="0"/>
          </a:p>
        </p:txBody>
      </p:sp>
      <p:sp>
        <p:nvSpPr>
          <p:cNvPr id="17" name="Freeform 16"/>
          <p:cNvSpPr/>
          <p:nvPr/>
        </p:nvSpPr>
        <p:spPr>
          <a:xfrm>
            <a:off x="979881" y="2297875"/>
            <a:ext cx="429723" cy="599704"/>
          </a:xfrm>
          <a:custGeom>
            <a:avLst/>
            <a:gdLst>
              <a:gd name="connsiteX0" fmla="*/ 429723 w 429723"/>
              <a:gd name="connsiteY0" fmla="*/ 0 h 599704"/>
              <a:gd name="connsiteX1" fmla="*/ 2211 w 429723"/>
              <a:gd name="connsiteY1" fmla="*/ 338447 h 599704"/>
              <a:gd name="connsiteX2" fmla="*/ 293156 w 429723"/>
              <a:gd name="connsiteY2" fmla="*/ 599704 h 5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723" h="599704">
                <a:moveTo>
                  <a:pt x="429723" y="0"/>
                </a:moveTo>
                <a:cubicBezTo>
                  <a:pt x="227347" y="119248"/>
                  <a:pt x="24972" y="238496"/>
                  <a:pt x="2211" y="338447"/>
                </a:cubicBezTo>
                <a:cubicBezTo>
                  <a:pt x="-20550" y="438398"/>
                  <a:pt x="136303" y="519051"/>
                  <a:pt x="293156" y="599704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391126" y="2282810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5536" y="3960440"/>
            <a:ext cx="8229600" cy="2708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da-DK" sz="2400" dirty="0" smtClean="0"/>
              <a:t>2-level </a:t>
            </a:r>
            <a:r>
              <a:rPr lang="da-DK" sz="2400" dirty="0" err="1" smtClean="0"/>
              <a:t>hashing</a:t>
            </a:r>
            <a:r>
              <a:rPr lang="da-DK" sz="2400" dirty="0" smtClean="0"/>
              <a:t> of set </a:t>
            </a:r>
            <a:r>
              <a:rPr lang="da-DK" sz="2400" i="1" dirty="0" smtClean="0"/>
              <a:t>S</a:t>
            </a:r>
            <a:r>
              <a:rPr lang="da-DK" sz="2400" dirty="0" smtClean="0"/>
              <a:t> of </a:t>
            </a:r>
            <a:r>
              <a:rPr lang="da-DK" sz="2400" dirty="0" err="1" smtClean="0"/>
              <a:t>size</a:t>
            </a:r>
            <a:r>
              <a:rPr lang="da-DK" sz="2400" dirty="0" smtClean="0"/>
              <a:t> </a:t>
            </a:r>
            <a:r>
              <a:rPr lang="da-DK" sz="2400" i="1" dirty="0" smtClean="0"/>
              <a:t>n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Random</a:t>
            </a:r>
            <a:r>
              <a:rPr lang="da-DK" sz="2400" dirty="0" smtClean="0"/>
              <a:t> hash </a:t>
            </a:r>
            <a:r>
              <a:rPr lang="da-DK" sz="2400" dirty="0" err="1" smtClean="0"/>
              <a:t>functions</a:t>
            </a:r>
            <a:r>
              <a:rPr lang="da-DK" sz="2400" dirty="0" smtClean="0"/>
              <a:t> from </a:t>
            </a:r>
            <a:r>
              <a:rPr lang="da-DK" sz="2400" i="1" dirty="0" smtClean="0"/>
              <a:t>H</a:t>
            </a:r>
            <a:r>
              <a:rPr lang="da-DK" sz="2400" dirty="0" smtClean="0"/>
              <a:t>: </a:t>
            </a:r>
            <a:r>
              <a:rPr lang="da-DK" sz="2400" i="1" dirty="0" smtClean="0"/>
              <a:t>h</a:t>
            </a:r>
            <a:r>
              <a:rPr lang="da-DK" sz="2400" dirty="0" smtClean="0"/>
              <a:t>, </a:t>
            </a:r>
            <a:r>
              <a:rPr lang="da-DK" sz="2400" i="1" dirty="0" smtClean="0"/>
              <a:t>h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, </a:t>
            </a:r>
            <a:r>
              <a:rPr lang="da-DK" sz="2400" i="1" dirty="0" smtClean="0"/>
              <a:t>h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, … (mod </a:t>
            </a:r>
            <a:r>
              <a:rPr lang="da-DK" sz="2400" dirty="0" err="1" smtClean="0"/>
              <a:t>table</a:t>
            </a:r>
            <a:r>
              <a:rPr lang="da-DK" sz="2400" dirty="0" smtClean="0"/>
              <a:t> </a:t>
            </a:r>
            <a:r>
              <a:rPr lang="da-DK" sz="2400" dirty="0" err="1" smtClean="0"/>
              <a:t>size</a:t>
            </a:r>
            <a:r>
              <a:rPr lang="da-DK" sz="2400" dirty="0" smtClean="0"/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Bucket</a:t>
            </a:r>
            <a:r>
              <a:rPr lang="da-DK" sz="2400" dirty="0" smtClean="0"/>
              <a:t> 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 = { </a:t>
            </a:r>
            <a:r>
              <a:rPr lang="da-DK" sz="2400" i="1" dirty="0" smtClean="0"/>
              <a:t>x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</a:t>
            </a:r>
            <a:r>
              <a:rPr lang="da-DK" sz="2400" dirty="0" smtClean="0"/>
              <a:t> </a:t>
            </a:r>
            <a:r>
              <a:rPr lang="da-DK" sz="2400" i="1" dirty="0" smtClean="0"/>
              <a:t>S</a:t>
            </a:r>
            <a:r>
              <a:rPr lang="da-DK" sz="2400" dirty="0" smtClean="0"/>
              <a:t> | 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 = </a:t>
            </a:r>
            <a:r>
              <a:rPr lang="da-DK" sz="2400" i="1" dirty="0" smtClean="0"/>
              <a:t>i</a:t>
            </a:r>
            <a:r>
              <a:rPr lang="da-DK" sz="2400" dirty="0" smtClean="0"/>
              <a:t> }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Rehash</a:t>
            </a:r>
            <a:r>
              <a:rPr lang="da-DK" sz="2400" dirty="0" smtClean="0"/>
              <a:t>:</a:t>
            </a:r>
          </a:p>
          <a:p>
            <a:pPr lvl="1">
              <a:lnSpc>
                <a:spcPts val="2400"/>
              </a:lnSpc>
            </a:pPr>
            <a:r>
              <a:rPr lang="da-DK" sz="2400" dirty="0" err="1" smtClean="0"/>
              <a:t>whole</a:t>
            </a:r>
            <a:r>
              <a:rPr lang="da-DK" sz="2400" dirty="0" smtClean="0"/>
              <a:t> </a:t>
            </a:r>
            <a:r>
              <a:rPr lang="da-DK" sz="2400" dirty="0" err="1" smtClean="0"/>
              <a:t>table</a:t>
            </a:r>
            <a:r>
              <a:rPr lang="da-DK" sz="2400" dirty="0" smtClean="0"/>
              <a:t> </a:t>
            </a:r>
            <a:r>
              <a:rPr lang="da-DK" sz="2400" dirty="0" err="1" smtClean="0"/>
              <a:t>if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</a:t>
            </a:r>
            <a:r>
              <a:rPr lang="da-DK" sz="2400" i="1" baseline="-25000" dirty="0" smtClean="0">
                <a:sym typeface="Symbol"/>
              </a:rPr>
              <a:t>i</a:t>
            </a:r>
            <a:r>
              <a:rPr lang="da-DK" sz="2400" dirty="0" smtClean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 </a:t>
            </a:r>
            <a:r>
              <a:rPr lang="da-DK" sz="2400" dirty="0" smtClean="0">
                <a:sym typeface="Symbol"/>
              </a:rPr>
              <a:t> </a:t>
            </a:r>
            <a:r>
              <a:rPr lang="da-DK" sz="2400" i="1" dirty="0" err="1" smtClean="0">
                <a:sym typeface="Symbol"/>
              </a:rPr>
              <a:t>c</a:t>
            </a:r>
            <a:r>
              <a:rPr lang="da-DK" sz="2400" dirty="0" err="1" smtClean="0">
                <a:sym typeface="Symbol"/>
              </a:rPr>
              <a:t></a:t>
            </a:r>
            <a:r>
              <a:rPr lang="da-DK" sz="2400" i="1" dirty="0" err="1" smtClean="0">
                <a:sym typeface="Symbol"/>
              </a:rPr>
              <a:t>n</a:t>
            </a:r>
            <a:r>
              <a:rPr lang="da-DK" sz="2400" i="1" dirty="0" smtClean="0">
                <a:sym typeface="Symbol"/>
              </a:rPr>
              <a:t> </a:t>
            </a:r>
            <a:r>
              <a:rPr lang="da-DK" sz="2400" dirty="0">
                <a:sym typeface="Symbol"/>
              </a:rPr>
              <a:t> new </a:t>
            </a:r>
            <a:r>
              <a:rPr lang="da-DK" sz="2400" dirty="0" err="1" smtClean="0">
                <a:sym typeface="Symbol"/>
              </a:rPr>
              <a:t>table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size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</a:p>
          <a:p>
            <a:pPr lvl="1">
              <a:lnSpc>
                <a:spcPts val="2400"/>
              </a:lnSpc>
            </a:pPr>
            <a:r>
              <a:rPr lang="da-DK" sz="2400" dirty="0" err="1" smtClean="0">
                <a:sym typeface="Symbol"/>
              </a:rPr>
              <a:t>bucket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if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collision</a:t>
            </a:r>
            <a:r>
              <a:rPr lang="da-DK" sz="2400" dirty="0" smtClean="0">
                <a:sym typeface="Symbol"/>
              </a:rPr>
              <a:t>  new </a:t>
            </a:r>
            <a:r>
              <a:rPr lang="da-DK" sz="2400" dirty="0" err="1" smtClean="0">
                <a:sym typeface="Symbol"/>
              </a:rPr>
              <a:t>bucket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size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</a:t>
            </a:r>
            <a:endParaRPr lang="da-DK" sz="2400" dirty="0" smtClean="0">
              <a:solidFill>
                <a:srgbClr val="C00000"/>
              </a:solidFill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olidFill>
                  <a:srgbClr val="C00000"/>
                </a:solidFill>
              </a:rPr>
              <a:t>Search O(1)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smtClean="0"/>
              <a:t>&amp;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updates</a:t>
            </a:r>
            <a:r>
              <a:rPr lang="da-DK" sz="2400" dirty="0" smtClean="0">
                <a:solidFill>
                  <a:srgbClr val="C00000"/>
                </a:solidFill>
              </a:rPr>
              <a:t> O(1) </a:t>
            </a:r>
            <a:r>
              <a:rPr lang="da-DK" sz="2400" dirty="0" err="1" smtClean="0">
                <a:solidFill>
                  <a:srgbClr val="C00000"/>
                </a:solidFill>
              </a:rPr>
              <a:t>expected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627784" y="1772817"/>
            <a:ext cx="511256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da-DK" sz="2400" dirty="0"/>
              <a:t>P</a:t>
            </a:r>
            <a:r>
              <a:rPr lang="da-DK" sz="2400" dirty="0" smtClean="0"/>
              <a:t>rime </a:t>
            </a:r>
            <a:r>
              <a:rPr lang="da-DK" sz="2400" i="1" dirty="0" smtClean="0"/>
              <a:t>p </a:t>
            </a:r>
            <a:r>
              <a:rPr lang="da-DK" sz="2400" dirty="0" smtClean="0">
                <a:sym typeface="Symbol"/>
              </a:rPr>
              <a:t> </a:t>
            </a:r>
            <a:r>
              <a:rPr lang="da-DK" sz="2400" i="1" dirty="0" smtClean="0">
                <a:sym typeface="Symbol"/>
              </a:rPr>
              <a:t>U</a:t>
            </a:r>
            <a:endParaRPr lang="da-DK" sz="2400" i="1" dirty="0" smtClean="0"/>
          </a:p>
          <a:p>
            <a:pPr>
              <a:lnSpc>
                <a:spcPts val="2400"/>
              </a:lnSpc>
            </a:pPr>
            <a:r>
              <a:rPr lang="da-DK" sz="2400" i="1" dirty="0" smtClean="0"/>
              <a:t>H</a:t>
            </a:r>
            <a:r>
              <a:rPr lang="da-DK" sz="2400" dirty="0" smtClean="0"/>
              <a:t> = { </a:t>
            </a:r>
            <a:r>
              <a:rPr lang="da-DK" sz="2400" i="1" dirty="0" smtClean="0"/>
              <a:t>h</a:t>
            </a:r>
            <a:r>
              <a:rPr lang="da-DK" sz="2400" i="1" baseline="-25000" dirty="0" smtClean="0"/>
              <a:t>k </a:t>
            </a:r>
            <a:r>
              <a:rPr lang="da-DK" sz="2400" dirty="0" smtClean="0"/>
              <a:t>| 0&lt;</a:t>
            </a:r>
            <a:r>
              <a:rPr lang="da-DK" sz="2400" i="1" dirty="0" smtClean="0"/>
              <a:t>k</a:t>
            </a:r>
            <a:r>
              <a:rPr lang="da-DK" sz="2400" dirty="0" smtClean="0"/>
              <a:t>&lt;</a:t>
            </a:r>
            <a:r>
              <a:rPr lang="da-DK" sz="2400" i="1" dirty="0" smtClean="0"/>
              <a:t>p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</a:t>
            </a:r>
            <a:r>
              <a:rPr lang="da-DK" sz="2400" dirty="0" smtClean="0"/>
              <a:t> </a:t>
            </a:r>
            <a:r>
              <a:rPr lang="da-DK" sz="2400" i="1" dirty="0" smtClean="0"/>
              <a:t>h</a:t>
            </a:r>
            <a:r>
              <a:rPr lang="da-DK" sz="2400" i="1" baseline="-25000" dirty="0" smtClean="0"/>
              <a:t>k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 = </a:t>
            </a:r>
            <a:r>
              <a:rPr lang="da-DK" sz="2400" i="1" dirty="0" err="1" smtClean="0"/>
              <a:t>k</a:t>
            </a:r>
            <a:r>
              <a:rPr lang="da-DK" sz="2400" dirty="0" err="1" smtClean="0">
                <a:sym typeface="Symbol"/>
              </a:rPr>
              <a:t></a:t>
            </a:r>
            <a:r>
              <a:rPr lang="da-DK" sz="2400" i="1" dirty="0" err="1" smtClean="0"/>
              <a:t>x</a:t>
            </a:r>
            <a:r>
              <a:rPr lang="da-DK" sz="2400" dirty="0" smtClean="0"/>
              <a:t> mod </a:t>
            </a:r>
            <a:r>
              <a:rPr lang="da-DK" sz="2400" i="1" dirty="0" smtClean="0"/>
              <a:t>p</a:t>
            </a:r>
            <a:r>
              <a:rPr lang="da-DK" sz="2400" dirty="0" smtClean="0"/>
              <a:t> }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Pr[ 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)=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y</a:t>
            </a:r>
            <a:r>
              <a:rPr lang="da-DK" sz="2400" dirty="0" smtClean="0"/>
              <a:t>) ] = 1/</a:t>
            </a:r>
            <a:r>
              <a:rPr lang="da-DK" sz="2400" dirty="0" err="1" smtClean="0"/>
              <a:t>table-size</a:t>
            </a:r>
            <a:endParaRPr lang="da-DK" sz="2400" dirty="0" smtClean="0"/>
          </a:p>
          <a:p>
            <a:pPr>
              <a:lnSpc>
                <a:spcPts val="2400"/>
              </a:lnSpc>
            </a:pPr>
            <a:r>
              <a:rPr lang="da-DK" sz="2400" dirty="0" smtClean="0"/>
              <a:t>E[ </a:t>
            </a:r>
            <a:r>
              <a:rPr lang="da-DK" sz="2400" dirty="0" smtClean="0">
                <a:sym typeface="Symbol"/>
              </a:rPr>
              <a:t></a:t>
            </a:r>
            <a:r>
              <a:rPr lang="da-DK" sz="2400" i="1" baseline="-25000" dirty="0" smtClean="0">
                <a:sym typeface="Symbol"/>
              </a:rPr>
              <a:t>i</a:t>
            </a:r>
            <a:r>
              <a:rPr lang="da-DK" sz="2400" dirty="0" smtClean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</a:t>
            </a:r>
            <a:r>
              <a:rPr lang="da-DK" sz="2400" dirty="0"/>
              <a:t> </a:t>
            </a:r>
            <a:r>
              <a:rPr lang="da-DK" sz="2400" dirty="0" smtClean="0"/>
              <a:t>] = O(</a:t>
            </a:r>
            <a:r>
              <a:rPr lang="da-DK" sz="2400" i="1" dirty="0" smtClean="0"/>
              <a:t>n</a:t>
            </a:r>
            <a:r>
              <a:rPr lang="da-DK" sz="2400" baseline="30000" dirty="0" smtClean="0"/>
              <a:t>2</a:t>
            </a:r>
            <a:r>
              <a:rPr lang="da-DK" sz="2400" dirty="0" smtClean="0"/>
              <a:t>/</a:t>
            </a:r>
            <a:r>
              <a:rPr lang="da-DK" sz="2400" dirty="0" err="1" smtClean="0"/>
              <a:t>table-size</a:t>
            </a:r>
            <a:r>
              <a:rPr lang="da-DK" sz="2400" dirty="0" smtClean="0"/>
              <a:t>)</a:t>
            </a:r>
          </a:p>
        </p:txBody>
      </p:sp>
      <p:sp>
        <p:nvSpPr>
          <p:cNvPr id="21" name="Right Brace 20"/>
          <p:cNvSpPr/>
          <p:nvPr/>
        </p:nvSpPr>
        <p:spPr>
          <a:xfrm rot="5400000">
            <a:off x="1715121" y="2583053"/>
            <a:ext cx="72008" cy="899805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xtBox 21"/>
          <p:cNvSpPr txBox="1"/>
          <p:nvPr/>
        </p:nvSpPr>
        <p:spPr>
          <a:xfrm>
            <a:off x="1162846" y="3021456"/>
            <a:ext cx="1188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err="1" smtClean="0"/>
              <a:t>no</a:t>
            </a:r>
            <a:r>
              <a:rPr lang="da-DK" sz="1000" dirty="0" smtClean="0"/>
              <a:t> </a:t>
            </a:r>
            <a:r>
              <a:rPr lang="da-DK" sz="1000" dirty="0" err="1" smtClean="0"/>
              <a:t>collisions</a:t>
            </a:r>
            <a:endParaRPr lang="da-DK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7711" y="2597727"/>
            <a:ext cx="2676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</a:t>
            </a:r>
            <a:r>
              <a:rPr lang="da-DK" sz="1000" dirty="0" smtClean="0">
                <a:solidFill>
                  <a:srgbClr val="C00000"/>
                </a:solidFill>
              </a:rPr>
              <a:t>pr.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(1)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no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collision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in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bucket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7710" y="2945849"/>
            <a:ext cx="2676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</a:t>
            </a:r>
            <a:r>
              <a:rPr lang="da-DK" sz="1000" dirty="0" smtClean="0">
                <a:solidFill>
                  <a:srgbClr val="C00000"/>
                </a:solidFill>
              </a:rPr>
              <a:t>pr.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(1) total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bucket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space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O(</a:t>
            </a:r>
            <a:r>
              <a:rPr lang="da-DK" sz="10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)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0273" y="5530251"/>
            <a:ext cx="212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all hash </a:t>
            </a:r>
            <a:r>
              <a:rPr lang="da-DK" sz="1000" dirty="0" err="1">
                <a:solidFill>
                  <a:srgbClr val="C00000"/>
                </a:solidFill>
                <a:sym typeface="Symbol"/>
              </a:rPr>
              <a:t>functions</a:t>
            </a:r>
            <a:r>
              <a:rPr lang="da-DK" sz="1000" dirty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new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5949280"/>
            <a:ext cx="1080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</a:t>
            </a:r>
            <a:r>
              <a:rPr lang="da-DK" sz="1000" dirty="0"/>
              <a:t> </a:t>
            </a:r>
            <a:r>
              <a:rPr lang="da-DK" sz="1000" dirty="0" err="1" smtClean="0">
                <a:solidFill>
                  <a:srgbClr val="C00000"/>
                </a:solidFill>
              </a:rPr>
              <a:t>one</a:t>
            </a:r>
            <a:r>
              <a:rPr lang="da-DK" sz="1000" dirty="0" smtClean="0">
                <a:solidFill>
                  <a:srgbClr val="C00000"/>
                </a:solidFill>
              </a:rPr>
              <a:t> new </a:t>
            </a:r>
            <a:r>
              <a:rPr lang="da-DK" sz="1000" i="1" dirty="0">
                <a:solidFill>
                  <a:srgbClr val="C00000"/>
                </a:solidFill>
              </a:rPr>
              <a:t>h</a:t>
            </a:r>
            <a:r>
              <a:rPr lang="da-DK" sz="1000" i="1" baseline="-25000" dirty="0">
                <a:solidFill>
                  <a:srgbClr val="C00000"/>
                </a:solidFill>
              </a:rPr>
              <a:t>i</a:t>
            </a:r>
            <a:r>
              <a:rPr lang="da-DK" sz="1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2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RAM model (Random Access Machine)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0152" y="1529288"/>
          <a:ext cx="22014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000011111111101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111111111111111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095491" y="5694170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6691589" y="3342184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Memory</a:t>
            </a:r>
            <a:r>
              <a:rPr lang="da-DK" sz="2400" dirty="0" smtClean="0"/>
              <a:t>, </a:t>
            </a:r>
            <a:r>
              <a:rPr lang="da-DK" sz="2400" dirty="0" err="1" smtClean="0"/>
              <a:t>infinite</a:t>
            </a:r>
            <a:endParaRPr lang="en-US" sz="2400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7078047" y="4479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4168" y="8175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1916832"/>
            <a:ext cx="3456384" cy="2232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NOT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11135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shift-right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XOR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AND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4632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shift-left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OR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1412776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CPU, O(1) registers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44008" y="2780928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72000" y="3212976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21032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write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339938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read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373216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		      # </a:t>
            </a:r>
            <a:r>
              <a:rPr lang="da-DK" sz="2400" b="1" dirty="0" err="1" smtClean="0"/>
              <a:t>reads</a:t>
            </a:r>
            <a:r>
              <a:rPr lang="da-DK" sz="2400" b="1" dirty="0" smtClean="0"/>
              <a:t> </a:t>
            </a:r>
          </a:p>
          <a:p>
            <a:r>
              <a:rPr lang="da-DK" sz="2400" b="1" dirty="0" err="1" smtClean="0"/>
              <a:t>Complexity</a:t>
            </a:r>
            <a:r>
              <a:rPr lang="da-DK" sz="2400" b="1" dirty="0" smtClean="0"/>
              <a:t> = 	   + # </a:t>
            </a:r>
            <a:r>
              <a:rPr lang="da-DK" sz="2400" b="1" dirty="0" err="1" smtClean="0"/>
              <a:t>writes</a:t>
            </a:r>
            <a:r>
              <a:rPr lang="da-DK" sz="2400" b="1" dirty="0" smtClean="0"/>
              <a:t> </a:t>
            </a:r>
          </a:p>
          <a:p>
            <a:r>
              <a:rPr lang="da-DK" sz="2400" b="1" dirty="0" smtClean="0"/>
              <a:t>		   + # </a:t>
            </a:r>
            <a:r>
              <a:rPr lang="da-DK" sz="2400" b="1" dirty="0" err="1" smtClean="0"/>
              <a:t>instructions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performed</a:t>
            </a:r>
            <a:endParaRPr lang="en-US" sz="2400" b="1" dirty="0"/>
          </a:p>
        </p:txBody>
      </p:sp>
      <p:sp>
        <p:nvSpPr>
          <p:cNvPr id="34" name="Left Brace 33"/>
          <p:cNvSpPr/>
          <p:nvPr/>
        </p:nvSpPr>
        <p:spPr>
          <a:xfrm>
            <a:off x="1979711" y="5445224"/>
            <a:ext cx="288033" cy="10368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7104" y="3419709"/>
            <a:ext cx="432048" cy="936103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9032" y="42838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not an AC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r>
              <a:rPr lang="da-DK" dirty="0" smtClean="0">
                <a:solidFill>
                  <a:srgbClr val="C00000"/>
                </a:solidFill>
              </a:rPr>
              <a:t> operation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/>
          <a:srcRect l="13460" t="8379" r="9598" b="26266"/>
          <a:stretch>
            <a:fillRect/>
          </a:stretch>
        </p:blipFill>
        <p:spPr bwMode="auto">
          <a:xfrm>
            <a:off x="251362" y="3501008"/>
            <a:ext cx="583280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Radix Sort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72200" y="939138"/>
          <a:ext cx="220142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sz="2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546786" y="5262122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5400000">
            <a:off x="7510095" y="-1422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16216" y="22739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3" cstate="print"/>
          <a:srcRect l="5586" t="15369" r="42944" b="68015"/>
          <a:stretch>
            <a:fillRect/>
          </a:stretch>
        </p:blipFill>
        <p:spPr bwMode="auto">
          <a:xfrm>
            <a:off x="323528" y="2492896"/>
            <a:ext cx="4032448" cy="81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216386" y="2494728"/>
            <a:ext cx="5867781" cy="415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[</a:t>
            </a:r>
            <a:r>
              <a:rPr lang="da-DK" dirty="0" err="1" smtClean="0"/>
              <a:t>Cormen</a:t>
            </a:r>
            <a:r>
              <a:rPr lang="da-DK" dirty="0" smtClean="0"/>
              <a:t> et al. 2009]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91680" y="98629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/log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 x </a:t>
            </a:r>
            <a:r>
              <a:rPr lang="da-DK" sz="2800" cap="small" dirty="0" err="1" smtClean="0">
                <a:solidFill>
                  <a:srgbClr val="C00000"/>
                </a:solidFill>
              </a:rPr>
              <a:t>Counting-Sort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= 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8547" y="1124744"/>
            <a:ext cx="5875621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GOAL</a:t>
            </a:r>
            <a:r>
              <a:rPr lang="da-DK" sz="2400" dirty="0" smtClean="0"/>
              <a:t>: Design </a:t>
            </a:r>
            <a:r>
              <a:rPr lang="da-DK" sz="2400" dirty="0" err="1" smtClean="0"/>
              <a:t>algorithms</a:t>
            </a:r>
            <a:r>
              <a:rPr lang="da-DK" sz="2400" dirty="0" smtClean="0"/>
              <a:t> </a:t>
            </a:r>
            <a:r>
              <a:rPr lang="da-DK" sz="2400" dirty="0" err="1" smtClean="0"/>
              <a:t>with</a:t>
            </a:r>
            <a:r>
              <a:rPr lang="da-DK" sz="2400" dirty="0" smtClean="0"/>
              <a:t> </a:t>
            </a:r>
            <a:r>
              <a:rPr lang="da-DK" sz="2400" dirty="0" err="1" smtClean="0"/>
              <a:t>complexity</a:t>
            </a:r>
            <a:r>
              <a:rPr lang="da-DK" sz="2400" dirty="0" smtClean="0"/>
              <a:t> independent of </a:t>
            </a:r>
            <a:r>
              <a:rPr lang="da-DK" sz="2400" i="1" dirty="0" smtClean="0">
                <a:solidFill>
                  <a:srgbClr val="C00000"/>
                </a:solidFill>
              </a:rPr>
              <a:t>w</a:t>
            </a:r>
            <a:r>
              <a:rPr lang="da-DK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trans-dichotomous</a:t>
            </a:r>
            <a:r>
              <a:rPr lang="en-US" sz="2400" dirty="0" smtClean="0"/>
              <a:t>)</a:t>
            </a:r>
            <a:endParaRPr lang="en-US" sz="2400" b="1" dirty="0" smtClean="0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5496" y="1853952"/>
            <a:ext cx="619268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Journal 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2852936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300" dirty="0" smtClean="0"/>
              <a:t>[</a:t>
            </a:r>
            <a:r>
              <a:rPr lang="en-US" sz="1300" dirty="0" smtClean="0"/>
              <a:t>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On RAM Priority Queues</a:t>
            </a:r>
            <a:r>
              <a:rPr lang="en-US" sz="1300" dirty="0" smtClean="0"/>
              <a:t>. ACM-SIAM Symposium on Discrete Algorithms, 59-67, 1996]</a:t>
            </a:r>
          </a:p>
          <a:p>
            <a:r>
              <a:rPr lang="en-US" sz="1300" dirty="0" smtClean="0"/>
              <a:t>[Y. Han,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Integer Sorting in </a:t>
            </a:r>
            <a:r>
              <a:rPr lang="en-US" sz="1300" dirty="0" smtClean="0"/>
              <a:t>O(</a:t>
            </a:r>
            <a:r>
              <a:rPr lang="en-US" sz="1300" i="1" dirty="0" smtClean="0"/>
              <a:t>n </a:t>
            </a:r>
            <a:r>
              <a:rPr lang="en-US" sz="1300" dirty="0" smtClean="0">
                <a:sym typeface="Symbol"/>
              </a:rPr>
              <a:t>l</a:t>
            </a:r>
            <a:r>
              <a:rPr lang="en-US" sz="1300" dirty="0" smtClean="0"/>
              <a:t>og </a:t>
            </a:r>
            <a:r>
              <a:rPr lang="en-US" sz="1300" dirty="0" err="1" smtClean="0"/>
              <a:t>log</a:t>
            </a:r>
            <a:r>
              <a:rPr lang="en-US" sz="1300" dirty="0" smtClean="0"/>
              <a:t> </a:t>
            </a:r>
            <a:r>
              <a:rPr lang="en-US" sz="1300" i="1" dirty="0" smtClean="0"/>
              <a:t>n</a:t>
            </a:r>
            <a:r>
              <a:rPr lang="en-US" sz="1300" dirty="0" smtClean="0"/>
              <a:t>)</a:t>
            </a:r>
            <a:r>
              <a:rPr lang="en-US" sz="1300" i="1" dirty="0" smtClean="0"/>
              <a:t> Expected Time and Linear Space</a:t>
            </a:r>
            <a:r>
              <a:rPr lang="en-US" sz="1300" dirty="0" smtClean="0"/>
              <a:t>, IEEE Foundations of Computer Science, 135-144, 2002]</a:t>
            </a:r>
          </a:p>
          <a:p>
            <a:r>
              <a:rPr lang="da-DK" sz="1300" dirty="0" smtClean="0"/>
              <a:t>[A. Andersson, T. </a:t>
            </a:r>
            <a:r>
              <a:rPr lang="da-DK" sz="1300" dirty="0" err="1" smtClean="0"/>
              <a:t>Hagerup</a:t>
            </a:r>
            <a:r>
              <a:rPr lang="da-DK" sz="1300" dirty="0" smtClean="0"/>
              <a:t>, S. Nilsson, R. </a:t>
            </a:r>
            <a:r>
              <a:rPr lang="da-DK" sz="1300" dirty="0" err="1" smtClean="0"/>
              <a:t>Raman</a:t>
            </a:r>
            <a:r>
              <a:rPr lang="da-DK" sz="1300" dirty="0" smtClean="0"/>
              <a:t>: </a:t>
            </a:r>
            <a:r>
              <a:rPr lang="da-DK" sz="1300" i="1" dirty="0" err="1" smtClean="0"/>
              <a:t>Sorting</a:t>
            </a:r>
            <a:r>
              <a:rPr lang="da-DK" sz="1300" i="1" dirty="0" smtClean="0"/>
              <a:t> in linear time?</a:t>
            </a:r>
            <a:r>
              <a:rPr lang="da-DK" sz="1300" dirty="0" smtClean="0"/>
              <a:t> </a:t>
            </a:r>
            <a:r>
              <a:rPr lang="en-US" sz="1300" dirty="0" smtClean="0"/>
              <a:t>ACM Symposium on Theory of Computing</a:t>
            </a:r>
            <a:r>
              <a:rPr lang="da-DK" sz="1300" dirty="0" smtClean="0"/>
              <a:t>, 427-436, 1995]</a:t>
            </a:r>
          </a:p>
          <a:p>
            <a:r>
              <a:rPr lang="da-DK" sz="1300" dirty="0" smtClean="0"/>
              <a:t>[D. </a:t>
            </a:r>
            <a:r>
              <a:rPr lang="da-DK" sz="1300" dirty="0" err="1" smtClean="0"/>
              <a:t>Belazzougu</a:t>
            </a:r>
            <a:r>
              <a:rPr lang="da-DK" sz="1300" dirty="0" smtClean="0"/>
              <a:t>, G. S. Brodal, J. A. S. Nielsen,</a:t>
            </a:r>
            <a:r>
              <a:rPr lang="da-DK" sz="1300" i="1" dirty="0" smtClean="0"/>
              <a:t> </a:t>
            </a:r>
            <a:r>
              <a:rPr lang="en-US" sz="1300" i="1" dirty="0"/>
              <a:t>Expected Linear Time Sorting for Word </a:t>
            </a:r>
            <a:r>
              <a:rPr lang="en-US" sz="1300" i="1" dirty="0" smtClean="0"/>
              <a:t>Size</a:t>
            </a:r>
            <a:r>
              <a:rPr lang="en-US" sz="1300" dirty="0" smtClean="0"/>
              <a:t> </a:t>
            </a:r>
            <a:r>
              <a:rPr lang="en-US" sz="1300" dirty="0" smtClean="0">
                <a:sym typeface="Symbol"/>
              </a:rPr>
              <a:t></a:t>
            </a:r>
            <a:r>
              <a:rPr lang="pt-BR" sz="1300" dirty="0" smtClean="0"/>
              <a:t>(log</a:t>
            </a:r>
            <a:r>
              <a:rPr lang="pt-BR" sz="1300" baseline="30000" dirty="0" smtClean="0"/>
              <a:t>2</a:t>
            </a:r>
            <a:r>
              <a:rPr lang="pt-BR" sz="1300" dirty="0" smtClean="0"/>
              <a:t> </a:t>
            </a:r>
            <a:r>
              <a:rPr lang="pt-BR" sz="1300" i="1" dirty="0" smtClean="0"/>
              <a:t>n</a:t>
            </a:r>
            <a:r>
              <a:rPr lang="pt-BR" sz="1300" dirty="0" smtClean="0">
                <a:sym typeface="Symbol"/>
              </a:rPr>
              <a:t></a:t>
            </a:r>
            <a:r>
              <a:rPr lang="pt-BR" sz="1300" dirty="0" smtClean="0"/>
              <a:t>log </a:t>
            </a:r>
            <a:r>
              <a:rPr lang="pt-BR" sz="1300" dirty="0"/>
              <a:t>log </a:t>
            </a:r>
            <a:r>
              <a:rPr lang="pt-BR" sz="1300" i="1" dirty="0"/>
              <a:t>n</a:t>
            </a:r>
            <a:r>
              <a:rPr lang="pt-BR" sz="1300" dirty="0" smtClean="0"/>
              <a:t>), manuscript 2013]</a:t>
            </a:r>
            <a:endParaRPr lang="en-US" sz="13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188640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err="1" smtClean="0">
                <a:solidFill>
                  <a:srgbClr val="C00000"/>
                </a:solidFill>
              </a:rPr>
              <a:t>Radix-Sort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[T96]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[HT02]	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[AHNR95]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.,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 ≥ 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2+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[BBN13]</a:t>
            </a:r>
            <a:r>
              <a:rPr lang="da-DK" sz="2800" dirty="0">
                <a:solidFill>
                  <a:srgbClr val="C00000"/>
                </a:solidFill>
              </a:rPr>
              <a:t>	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.,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>
                <a:solidFill>
                  <a:srgbClr val="C00000"/>
                </a:solidFill>
              </a:rPr>
              <a:t>≥ </a:t>
            </a:r>
            <a:r>
              <a:rPr lang="da-DK" sz="2800" dirty="0" smtClean="0">
                <a:solidFill>
                  <a:srgbClr val="C00000"/>
                </a:solidFill>
              </a:rPr>
              <a:t>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loglog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da-DK" sz="2800" i="1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39330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Priority queues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Insert/DeleteMin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161799" y="3104026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79358" y="1525572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1720" y="4493438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smtClean="0">
                <a:solidFill>
                  <a:srgbClr val="C00000"/>
                </a:solidFill>
              </a:rPr>
              <a:t>[HT02,T07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877272"/>
            <a:ext cx="896448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300" dirty="0" smtClean="0"/>
              <a:t>[</a:t>
            </a:r>
            <a:r>
              <a:rPr lang="en-US" sz="1300" dirty="0" smtClean="0"/>
              <a:t>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On RAM Priority Queues</a:t>
            </a:r>
            <a:r>
              <a:rPr lang="en-US" sz="1300" dirty="0" smtClean="0"/>
              <a:t>. ACM-SIAM Symposium on Discrete Algorithms, 59-67, 1996]</a:t>
            </a:r>
            <a:br>
              <a:rPr lang="en-US" sz="1300" dirty="0" smtClean="0"/>
            </a:br>
            <a:r>
              <a:rPr lang="en-US" sz="1300" dirty="0" smtClean="0"/>
              <a:t>[Y. Han,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Integer Sorting in </a:t>
            </a:r>
            <a:r>
              <a:rPr lang="en-US" sz="1300" dirty="0"/>
              <a:t>O</a:t>
            </a:r>
            <a:r>
              <a:rPr lang="en-US" sz="1300" dirty="0" smtClean="0"/>
              <a:t>(</a:t>
            </a:r>
            <a:r>
              <a:rPr lang="en-US" sz="1300" i="1" dirty="0" smtClean="0"/>
              <a:t>n </a:t>
            </a:r>
            <a:r>
              <a:rPr lang="en-US" sz="1300" dirty="0" smtClean="0">
                <a:sym typeface="Symbol"/>
              </a:rPr>
              <a:t>l</a:t>
            </a:r>
            <a:r>
              <a:rPr lang="en-US" sz="1300" dirty="0" smtClean="0"/>
              <a:t>og </a:t>
            </a:r>
            <a:r>
              <a:rPr lang="en-US" sz="1300" dirty="0" err="1" smtClean="0"/>
              <a:t>log</a:t>
            </a:r>
            <a:r>
              <a:rPr lang="en-US" sz="1300" dirty="0" smtClean="0"/>
              <a:t> </a:t>
            </a:r>
            <a:r>
              <a:rPr lang="en-US" sz="1300" i="1" dirty="0" smtClean="0"/>
              <a:t>n</a:t>
            </a:r>
            <a:r>
              <a:rPr lang="en-US" sz="1300" dirty="0" smtClean="0"/>
              <a:t>)</a:t>
            </a:r>
            <a:r>
              <a:rPr lang="en-US" sz="1300" i="1" dirty="0" smtClean="0"/>
              <a:t> Expected Time and Linear Space</a:t>
            </a:r>
            <a:r>
              <a:rPr lang="en-US" sz="1300" dirty="0" smtClean="0"/>
              <a:t>, IEEE Foundations of Computer Science, 135-144, 2002]</a:t>
            </a:r>
          </a:p>
          <a:p>
            <a:r>
              <a:rPr lang="en-US" sz="1300" dirty="0" smtClean="0"/>
              <a:t>[</a:t>
            </a:r>
            <a:r>
              <a:rPr lang="en-US" sz="1300" dirty="0" err="1" smtClean="0"/>
              <a:t>Mikkel</a:t>
            </a:r>
            <a:r>
              <a:rPr lang="en-US" sz="1300" dirty="0" smtClean="0"/>
              <a:t>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Equivalence between priority queues and sorting</a:t>
            </a:r>
            <a:r>
              <a:rPr lang="en-US" sz="1300" dirty="0" smtClean="0"/>
              <a:t>, J. ACM 54(6), 2007]</a:t>
            </a: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162390" y="6134903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08264" y="5397009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016" y="2132856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  <a:br>
              <a:rPr lang="en-US" sz="1400" dirty="0" smtClean="0"/>
            </a:br>
            <a:r>
              <a:rPr lang="en-US" sz="1400" dirty="0" smtClean="0"/>
              <a:t>[P. </a:t>
            </a:r>
            <a:r>
              <a:rPr lang="en-US" sz="1400" dirty="0" err="1" smtClean="0"/>
              <a:t>Beame</a:t>
            </a:r>
            <a:r>
              <a:rPr lang="en-US" sz="1400" dirty="0" smtClean="0"/>
              <a:t>, F.E. </a:t>
            </a:r>
            <a:r>
              <a:rPr lang="en-US" sz="1400" dirty="0" err="1" smtClean="0"/>
              <a:t>Fich</a:t>
            </a:r>
            <a:r>
              <a:rPr lang="en-US" sz="1400" dirty="0" smtClean="0"/>
              <a:t>, </a:t>
            </a:r>
            <a:r>
              <a:rPr lang="en-US" sz="1400" i="1" dirty="0" smtClean="0"/>
              <a:t>Optimal Bounds for the Predecessor Problem and Related Problems</a:t>
            </a:r>
            <a:r>
              <a:rPr lang="en-US" sz="1400" dirty="0" smtClean="0"/>
              <a:t>. J. </a:t>
            </a:r>
            <a:r>
              <a:rPr lang="en-US" sz="1400" dirty="0" err="1" smtClean="0"/>
              <a:t>Comput</a:t>
            </a:r>
            <a:r>
              <a:rPr lang="en-US" sz="1400" dirty="0" smtClean="0"/>
              <a:t>. Syst. Sci. 65(1): 38-72, 2002]</a:t>
            </a:r>
          </a:p>
          <a:p>
            <a:r>
              <a:rPr lang="en-US" sz="1400" dirty="0" smtClean="0"/>
              <a:t>[M. </a:t>
            </a:r>
            <a:r>
              <a:rPr lang="en-US" sz="1400" dirty="0" err="1" smtClean="0"/>
              <a:t>Patrascu</a:t>
            </a:r>
            <a:r>
              <a:rPr lang="en-US" sz="1400" dirty="0" smtClean="0"/>
              <a:t>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Time-space trade-offs for predecessor search</a:t>
            </a:r>
            <a:r>
              <a:rPr lang="en-US" sz="1400" dirty="0" smtClean="0"/>
              <a:t>, ACM Symposium on Theory of Computing, 232-240, 2006]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5696" y="76470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[vKZ77]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smtClean="0">
                <a:solidFill>
                  <a:srgbClr val="C00000"/>
                </a:solidFill>
              </a:rPr>
              <a:t>	</a:t>
            </a:r>
            <a:r>
              <a:rPr lang="da-DK" sz="280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[BF02]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smtClean="0">
                <a:solidFill>
                  <a:srgbClr val="C00000"/>
                </a:solidFill>
              </a:rPr>
              <a:t>	</a:t>
            </a:r>
            <a:r>
              <a:rPr lang="da-DK" sz="2800" smtClean="0">
                <a:solidFill>
                  <a:srgbClr val="C00000"/>
                </a:solidFill>
              </a:rPr>
              <a:t>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smtClean="0">
                <a:solidFill>
                  <a:srgbClr val="C00000"/>
                </a:solidFill>
              </a:rPr>
              <a:t>) </a:t>
            </a:r>
            <a:r>
              <a:rPr lang="da-DK" sz="1600">
                <a:solidFill>
                  <a:srgbClr val="C00000"/>
                </a:solidFill>
              </a:rPr>
              <a:t>(</a:t>
            </a:r>
            <a:r>
              <a:rPr lang="da-DK" sz="1600" smtClean="0">
                <a:solidFill>
                  <a:srgbClr val="C00000"/>
                </a:solidFill>
              </a:rPr>
              <a:t>static, space </a:t>
            </a:r>
            <a:r>
              <a:rPr lang="da-DK" sz="1600" i="1" smtClean="0">
                <a:solidFill>
                  <a:srgbClr val="C00000"/>
                </a:solidFill>
              </a:rPr>
              <a:t>n</a:t>
            </a:r>
            <a:r>
              <a:rPr lang="da-DK" sz="1600" baseline="30000" smtClean="0">
                <a:solidFill>
                  <a:srgbClr val="C00000"/>
                </a:solidFill>
              </a:rPr>
              <a:t>O(1)</a:t>
            </a:r>
            <a:r>
              <a:rPr lang="da-DK" sz="1600" smtClean="0">
                <a:solidFill>
                  <a:srgbClr val="C00000"/>
                </a:solidFill>
              </a:rPr>
              <a:t>) </a:t>
            </a:r>
          </a:p>
          <a:p>
            <a:r>
              <a:rPr lang="da-DK" sz="1600">
                <a:solidFill>
                  <a:srgbClr val="C00000"/>
                </a:solidFill>
              </a:rPr>
              <a:t>	</a:t>
            </a:r>
            <a:r>
              <a:rPr lang="da-DK" sz="1600" smtClean="0">
                <a:solidFill>
                  <a:srgbClr val="C00000"/>
                </a:solidFill>
              </a:rPr>
              <a:t>	</a:t>
            </a:r>
            <a:r>
              <a:rPr lang="da-DK" sz="2800" smtClean="0">
                <a:solidFill>
                  <a:srgbClr val="C00000"/>
                </a:solidFill>
              </a:rPr>
              <a:t>O(log </a:t>
            </a:r>
            <a:r>
              <a:rPr lang="da-DK" sz="2800" i="1">
                <a:solidFill>
                  <a:srgbClr val="C00000"/>
                </a:solidFill>
              </a:rPr>
              <a:t>w</a:t>
            </a:r>
            <a:r>
              <a:rPr lang="da-DK" sz="2800">
                <a:solidFill>
                  <a:srgbClr val="C00000"/>
                </a:solidFill>
              </a:rPr>
              <a:t>/loglog </a:t>
            </a:r>
            <a:r>
              <a:rPr lang="da-DK" sz="2800" i="1" smtClean="0">
                <a:solidFill>
                  <a:srgbClr val="C00000"/>
                </a:solidFill>
              </a:rPr>
              <a:t>w</a:t>
            </a:r>
            <a:r>
              <a:rPr lang="da-DK" sz="2800" smtClean="0">
                <a:solidFill>
                  <a:srgbClr val="C00000"/>
                </a:solidFill>
              </a:rPr>
              <a:t>∙loglog </a:t>
            </a:r>
            <a:r>
              <a:rPr lang="da-DK" sz="2800" i="1" smtClean="0">
                <a:solidFill>
                  <a:srgbClr val="C00000"/>
                </a:solidFill>
              </a:rPr>
              <a:t>n</a:t>
            </a:r>
            <a:r>
              <a:rPr lang="da-DK" sz="2800" smtClean="0">
                <a:solidFill>
                  <a:srgbClr val="C00000"/>
                </a:solidFill>
              </a:rPr>
              <a:t>)</a:t>
            </a:r>
            <a:r>
              <a:rPr lang="da-DK" sz="1600" smtClean="0">
                <a:solidFill>
                  <a:srgbClr val="C00000"/>
                </a:solidFill>
              </a:rPr>
              <a:t> (dynamic)</a:t>
            </a:r>
            <a:r>
              <a:rPr lang="da-DK" sz="2800" dirty="0" smtClean="0">
                <a:solidFill>
                  <a:srgbClr val="C00000"/>
                </a:solidFill>
              </a:rPr>
              <a:t>	</a:t>
            </a:r>
          </a:p>
          <a:p>
            <a:pPr>
              <a:tabLst>
                <a:tab pos="2336800" algn="l"/>
              </a:tabLst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3284984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da-DK" sz="4000" b="1" dirty="0" err="1" smtClean="0"/>
              <a:t>Dynamic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predecessor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searching</a:t>
            </a:r>
            <a:r>
              <a:rPr lang="da-DK" sz="1600" b="1" dirty="0" smtClean="0"/>
              <a:t>  </a:t>
            </a:r>
            <a:r>
              <a:rPr lang="da-DK" sz="2500" b="1" dirty="0" smtClean="0"/>
              <a:t>(</a:t>
            </a:r>
            <a:r>
              <a:rPr lang="da-DK" sz="2500" b="1" i="1" dirty="0" smtClean="0">
                <a:solidFill>
                  <a:srgbClr val="C00000"/>
                </a:solidFill>
              </a:rPr>
              <a:t>w</a:t>
            </a:r>
            <a:r>
              <a:rPr lang="da-DK" sz="2500" dirty="0" smtClean="0"/>
              <a:t> independent)</a:t>
            </a:r>
            <a:endParaRPr lang="en-US" sz="2500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3913892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[FW93]</a:t>
            </a:r>
            <a:r>
              <a:rPr lang="da-DK" sz="2800" dirty="0" smtClean="0">
                <a:solidFill>
                  <a:srgbClr val="C00000"/>
                </a:solidFill>
              </a:rPr>
              <a:t>	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[AT07]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/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517232"/>
            <a:ext cx="89644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z="1300" dirty="0" smtClean="0"/>
              <a:t>[</a:t>
            </a:r>
            <a:r>
              <a:rPr lang="en-US" sz="1300" dirty="0" smtClean="0"/>
              <a:t>M.L. </a:t>
            </a:r>
            <a:r>
              <a:rPr lang="en-US" sz="1300" dirty="0" err="1" smtClean="0"/>
              <a:t>Fredman</a:t>
            </a:r>
            <a:r>
              <a:rPr lang="en-US" sz="1300" dirty="0" smtClean="0"/>
              <a:t>, D.E. Willard, </a:t>
            </a:r>
            <a:r>
              <a:rPr lang="en-US" sz="1300" i="1" dirty="0" smtClean="0"/>
              <a:t>Surpassing the information-theoretic bound with fusion trees</a:t>
            </a:r>
            <a:r>
              <a:rPr lang="en-US" sz="1300" dirty="0" smtClean="0"/>
              <a:t>, Journal of Computer and System Sciences 47 (3): 424–436,  1993]</a:t>
            </a:r>
            <a:br>
              <a:rPr lang="en-US" sz="1300" dirty="0" smtClean="0"/>
            </a:br>
            <a:r>
              <a:rPr lang="en-US" sz="1300" dirty="0" smtClean="0"/>
              <a:t>[A. </a:t>
            </a:r>
            <a:r>
              <a:rPr lang="en-US" sz="1300" dirty="0" err="1" smtClean="0"/>
              <a:t>Andersson</a:t>
            </a:r>
            <a:r>
              <a:rPr lang="en-US" sz="1300" dirty="0" smtClean="0"/>
              <a:t>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Dynamic ordered sets with exponential search trees</a:t>
            </a:r>
            <a:r>
              <a:rPr lang="en-US" sz="1300" dirty="0" smtClean="0"/>
              <a:t>. J. ACM 54(3): 13, 2007]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83968" y="4836733"/>
            <a:ext cx="19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p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redecessor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searching</a:t>
            </a:r>
            <a:r>
              <a:rPr kumimoji="0" lang="da-DK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da-DK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da-DK" sz="2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dependent)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Sorting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two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	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3346192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2940126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6774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endParaRPr lang="en-US" sz="2800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6442230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73158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996952"/>
            <a:ext cx="130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test bit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5400000" flipH="1">
            <a:off x="4535996" y="368660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37698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Finding</a:t>
            </a:r>
            <a:r>
              <a:rPr lang="da-DK" sz="3900" b="1" dirty="0" smtClean="0"/>
              <a:t> minimum of </a:t>
            </a:r>
            <a:r>
              <a:rPr lang="da-DK" sz="3900" b="1" i="1" dirty="0" smtClean="0"/>
              <a:t>k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  	   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1988840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 flipH="1">
            <a:off x="4535996" y="-988692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24125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1748" y="3933056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min(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.x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716016" y="3079760"/>
            <a:ext cx="0" cy="65794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440160"/>
          </a:xfrm>
        </p:spPr>
        <p:txBody>
          <a:bodyPr/>
          <a:lstStyle/>
          <a:p>
            <a:r>
              <a:rPr lang="da-DK" dirty="0" err="1" smtClean="0"/>
              <a:t>Searching</a:t>
            </a:r>
            <a:r>
              <a:rPr lang="da-DK" dirty="0" smtClean="0"/>
              <a:t> a </a:t>
            </a:r>
            <a:r>
              <a:rPr lang="da-DK" dirty="0" err="1" smtClean="0"/>
              <a:t>sorted</a:t>
            </a:r>
            <a:r>
              <a:rPr lang="da-DK" dirty="0" smtClean="0"/>
              <a:t> set...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7560" y="159222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10976" y="156174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Batcher’s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bitonic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merger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764704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[K.E. Batcher, </a:t>
            </a:r>
            <a:r>
              <a:rPr lang="en-US" sz="1400" i="1" dirty="0" smtClean="0"/>
              <a:t>Sorting Networks and Their Applications,</a:t>
            </a:r>
            <a:r>
              <a:rPr lang="en-US" sz="1400" dirty="0" smtClean="0"/>
              <a:t> AFIPS Spring Joint Computing Conference 1968: 307-314]</a:t>
            </a:r>
            <a:br>
              <a:rPr lang="en-US" sz="1400" dirty="0" smtClean="0"/>
            </a:br>
            <a:r>
              <a:rPr lang="en-US" sz="1400" dirty="0" smtClean="0"/>
              <a:t>[S. Albers, T. </a:t>
            </a:r>
            <a:r>
              <a:rPr lang="en-US" sz="1400" dirty="0" err="1" smtClean="0"/>
              <a:t>Hagerup</a:t>
            </a:r>
            <a:r>
              <a:rPr lang="en-US" sz="1400" dirty="0" smtClean="0"/>
              <a:t>, </a:t>
            </a:r>
            <a:r>
              <a:rPr lang="en-US" sz="1400" i="1" dirty="0" smtClean="0"/>
              <a:t>Improved Parallel Integer Sorting without Concurrent Writing</a:t>
            </a:r>
            <a:r>
              <a:rPr lang="en-US" sz="1400" dirty="0" smtClean="0"/>
              <a:t>, ACM-SIAM symposium on Discrete algorithms, 463-472, 1992]</a:t>
            </a:r>
          </a:p>
        </p:txBody>
      </p:sp>
      <p:sp>
        <p:nvSpPr>
          <p:cNvPr id="7" name="Left Brace 6"/>
          <p:cNvSpPr/>
          <p:nvPr/>
        </p:nvSpPr>
        <p:spPr>
          <a:xfrm>
            <a:off x="1835696" y="1625015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835696" y="3837831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99792" y="598877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1	       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2	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3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39767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increasing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4859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15"/>
          <a:stretch>
            <a:fillRect/>
          </a:stretch>
        </p:blipFill>
        <p:spPr bwMode="auto">
          <a:xfrm>
            <a:off x="1994952" y="1484784"/>
            <a:ext cx="5907955" cy="458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2286000" y="1324298"/>
            <a:ext cx="501040" cy="123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800" y="1155224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word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implementation</a:t>
            </a:r>
            <a:r>
              <a:rPr lang="da-DK" dirty="0" smtClean="0">
                <a:solidFill>
                  <a:srgbClr val="C00000"/>
                </a:solidFill>
              </a:rPr>
              <a:t>, O(log #elements) operations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6144" y="6381328"/>
            <a:ext cx="651621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a-DK" dirty="0" err="1" smtClean="0"/>
              <a:t>Remark</a:t>
            </a:r>
            <a:r>
              <a:rPr lang="da-DK" dirty="0" smtClean="0"/>
              <a:t>: </a:t>
            </a:r>
            <a:r>
              <a:rPr lang="da-DK" dirty="0" err="1" smtClean="0"/>
              <a:t>Sorting</a:t>
            </a:r>
            <a:r>
              <a:rPr lang="da-DK" dirty="0" smtClean="0"/>
              <a:t> </a:t>
            </a:r>
            <a:r>
              <a:rPr lang="da-DK" dirty="0" err="1" smtClean="0"/>
              <a:t>networks</a:t>
            </a:r>
            <a:r>
              <a:rPr lang="da-DK" dirty="0" smtClean="0"/>
              <a:t> </a:t>
            </a:r>
            <a:r>
              <a:rPr lang="da-DK" dirty="0" err="1" smtClean="0"/>
              <a:t>recently</a:t>
            </a:r>
            <a:r>
              <a:rPr lang="da-DK" dirty="0" smtClean="0"/>
              <a:t> </a:t>
            </a:r>
            <a:r>
              <a:rPr lang="da-DK" dirty="0" err="1" smtClean="0"/>
              <a:t>revived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for GPU </a:t>
            </a:r>
            <a:r>
              <a:rPr lang="da-DK" dirty="0" err="1" smtClean="0"/>
              <a:t>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smtClean="0"/>
              <a:t>van Emde Boas (the </a:t>
            </a:r>
            <a:r>
              <a:rPr lang="da-DK" sz="3900" b="1" dirty="0" err="1" smtClean="0"/>
              <a:t>idea</a:t>
            </a:r>
            <a:r>
              <a:rPr lang="da-DK" sz="3900" b="1" dirty="0" smtClean="0"/>
              <a:t> in the </a:t>
            </a:r>
            <a:r>
              <a:rPr lang="da-DK" sz="3900" b="1" dirty="0" err="1" smtClean="0"/>
              <a:t>static</a:t>
            </a:r>
            <a:r>
              <a:rPr lang="da-DK" sz="3900" b="1" dirty="0" smtClean="0"/>
              <a:t> case)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6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7160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74035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23528" y="523210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Predecessor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= find </a:t>
            </a:r>
            <a:r>
              <a:rPr lang="da-DK" sz="3200" dirty="0" err="1" smtClean="0">
                <a:solidFill>
                  <a:srgbClr val="C00000"/>
                </a:solidFill>
              </a:rPr>
              <a:t>nearest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yellow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ancestor</a:t>
            </a:r>
            <a:r>
              <a:rPr lang="da-DK" sz="3200" dirty="0" smtClean="0">
                <a:solidFill>
                  <a:srgbClr val="C00000"/>
                </a:solidFill>
              </a:rPr>
              <a:t> = </a:t>
            </a:r>
            <a:r>
              <a:rPr lang="da-DK" sz="3200" dirty="0" err="1" smtClean="0">
                <a:solidFill>
                  <a:srgbClr val="C00000"/>
                </a:solidFill>
              </a:rPr>
              <a:t>binary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on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path</a:t>
            </a:r>
            <a:r>
              <a:rPr lang="da-DK" sz="3200" dirty="0" smtClean="0">
                <a:solidFill>
                  <a:srgbClr val="C00000"/>
                </a:solidFill>
              </a:rPr>
              <a:t> O(</a:t>
            </a:r>
            <a:r>
              <a:rPr lang="da-DK" sz="3200" dirty="0" err="1" smtClean="0">
                <a:solidFill>
                  <a:srgbClr val="C00000"/>
                </a:solidFill>
              </a:rPr>
              <a:t>loglog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i="1" dirty="0" smtClean="0">
                <a:solidFill>
                  <a:srgbClr val="C00000"/>
                </a:solidFill>
              </a:rPr>
              <a:t>U</a:t>
            </a:r>
            <a:r>
              <a:rPr lang="da-DK" sz="3200" dirty="0" smtClean="0">
                <a:solidFill>
                  <a:srgbClr val="C00000"/>
                </a:solidFill>
              </a:rPr>
              <a:t>)</a:t>
            </a:r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347864" y="6309320"/>
            <a:ext cx="244827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Space O(</a:t>
            </a:r>
            <a:r>
              <a:rPr lang="da-DK" sz="2800" i="1" dirty="0" smtClean="0"/>
              <a:t>U</a:t>
            </a:r>
            <a:r>
              <a:rPr lang="da-DK" sz="2800" dirty="0" smtClean="0"/>
              <a:t>)  </a:t>
            </a:r>
            <a:r>
              <a:rPr lang="da-DK" sz="2800" dirty="0" smtClean="0">
                <a:sym typeface="Wingdings" pitchFamily="2" charset="2"/>
              </a:rPr>
              <a:t>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5762</TotalTime>
  <Words>1507</Words>
  <Application>Microsoft Office PowerPoint</Application>
  <PresentationFormat>On-screen Show (4:3)</PresentationFormat>
  <Paragraphs>391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Sorting two elements in one word...         ...without comparisons</vt:lpstr>
      <vt:lpstr>Finding minimum of k elements in one word...              ...without comparisons</vt:lpstr>
      <vt:lpstr>Batcher’s bitonic merger</vt:lpstr>
      <vt:lpstr>van Emde Boas (the idea in the static case)</vt:lpstr>
      <vt:lpstr>van Emde Boas (addressing)</vt:lpstr>
      <vt:lpstr>van Emde Boas (dynamic)</vt:lpstr>
      <vt:lpstr>van Emde Boas (pseudo code)</vt:lpstr>
      <vt:lpstr>van Emde Boas (linear space)</vt:lpstr>
      <vt:lpstr>O(n∙loglog n) Sorting</vt:lpstr>
      <vt:lpstr>O(log n) Dynamic predecessor searching</vt:lpstr>
      <vt:lpstr>Sorting in O(n) time ?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93</cp:revision>
  <dcterms:created xsi:type="dcterms:W3CDTF">2011-08-23T21:07:42Z</dcterms:created>
  <dcterms:modified xsi:type="dcterms:W3CDTF">2013-09-18T13:48:51Z</dcterms:modified>
</cp:coreProperties>
</file>