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8" r:id="rId2"/>
    <p:sldId id="268" r:id="rId3"/>
    <p:sldId id="257" r:id="rId4"/>
    <p:sldId id="258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00CC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5" autoAdjust="0"/>
    <p:restoredTop sz="86620" autoAdjust="0"/>
  </p:normalViewPr>
  <p:slideViewPr>
    <p:cSldViewPr>
      <p:cViewPr varScale="1">
        <p:scale>
          <a:sx n="60" d="100"/>
          <a:sy n="60" d="100"/>
        </p:scale>
        <p:origin x="-8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62AE4-32BC-4B87-88B2-2170A4970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CB38C-D388-49A4-BA34-BA9933DC6AA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58567-454C-48F1-B4E0-C86AA4AFDE3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DBE829-EBE2-4A48-9FBF-EA1DE867DCE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4972-E635-42ED-AA3B-9804E89E8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09DE-DF7C-4846-B2C9-71F66F94B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43D3D-4C9D-45A0-9C10-6C9F2C098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9555-0B2E-42D3-8A5B-0A03EA672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E4CAC-1227-4C90-9CDA-043424ACB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7D74F-4E08-408A-88AB-3E0ED6C90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79A6-F2AA-40F3-90E7-DF7608E41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D87E5-5187-466F-A6D9-584127857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CE0F7-1311-400F-A29C-AB364C868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9CB2-F7C0-44F8-9DE4-2844243C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BC4B-6DD1-471E-8567-9B3DBE39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14D237-A841-4F0B-B837-EDEBB6FB3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>
                <a:latin typeface="+mj-lt"/>
                <a:ea typeface="+mj-ea"/>
                <a:cs typeface="+mj-cs"/>
              </a:rPr>
              <a:t>Algoritmer og </a:t>
            </a:r>
            <a:r>
              <a:rPr lang="da-DK" sz="4000" b="1" kern="0">
                <a:latin typeface="+mj-lt"/>
                <a:ea typeface="+mj-ea"/>
                <a:cs typeface="+mj-cs"/>
              </a:rPr>
              <a:t>Datastrukturer </a:t>
            </a:r>
            <a:r>
              <a:rPr lang="da-DK" sz="4000" b="1" kern="0" smtClean="0">
                <a:latin typeface="+mj-lt"/>
                <a:ea typeface="+mj-ea"/>
                <a:cs typeface="+mj-cs"/>
              </a:rPr>
              <a:t>2</a:t>
            </a:r>
            <a:endParaRPr lang="da-DK" sz="40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b="1" dirty="0" err="1" smtClean="0"/>
              <a:t>Del-og-kombiner</a:t>
            </a:r>
            <a:r>
              <a:rPr lang="da-DK" b="1" dirty="0" smtClean="0"/>
              <a:t> </a:t>
            </a:r>
            <a:br>
              <a:rPr lang="da-DK" b="1" dirty="0" smtClean="0"/>
            </a:br>
            <a:r>
              <a:rPr lang="da-DK" b="1" dirty="0" smtClean="0"/>
              <a:t>[CLRS, kapitel 2.3.1-2.3.2, 4.1-4.3, 28.2, problem 30.1.c]</a:t>
            </a:r>
            <a:endParaRPr lang="da-DK" b="1" dirty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356552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/>
              <a:t>Gerth Stølting Brodal</a:t>
            </a:r>
            <a:endParaRPr lang="en-US"/>
          </a:p>
        </p:txBody>
      </p:sp>
      <p:pic>
        <p:nvPicPr>
          <p:cNvPr id="3076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5791200"/>
            <a:ext cx="2362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44563"/>
          </a:xfrm>
        </p:spPr>
        <p:txBody>
          <a:bodyPr/>
          <a:lstStyle/>
          <a:p>
            <a:pPr eaLnBrk="1" hangingPunct="1"/>
            <a:r>
              <a:rPr lang="da-DK" sz="4000" b="1" smtClean="0"/>
              <a:t>Master Theorem</a:t>
            </a:r>
            <a:br>
              <a:rPr lang="da-DK" sz="4000" b="1" smtClean="0"/>
            </a:br>
            <a:r>
              <a:rPr lang="da-DK" sz="2800" b="1" smtClean="0"/>
              <a:t>(Simplificering af [CLRS, Theorem 4.1])</a:t>
            </a:r>
            <a:endParaRPr lang="en-US" sz="2800" b="1" smtClean="0"/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 l="11250" t="21875" r="6876" b="14583"/>
          <a:stretch>
            <a:fillRect/>
          </a:stretch>
        </p:blipFill>
        <p:spPr bwMode="auto">
          <a:xfrm>
            <a:off x="228600" y="1828800"/>
            <a:ext cx="85344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Matrix Multiplication</a:t>
            </a:r>
            <a:endParaRPr lang="en-US" b="1" smtClean="0"/>
          </a:p>
        </p:txBody>
      </p:sp>
      <p:pic>
        <p:nvPicPr>
          <p:cNvPr id="12291" name="Picture 5" descr="[c_(11) c_(12) ... c_(1p); c_(21) c_(22) ... c_(2p); | | ... |; c_(n1) c_(n2) ... c_(np)]==[a_(11) a_(12) ... a_(1m); a_(21) a_(22) ... a_(2m); | | ... |; a_(n1) a_(n2) ... a_(nm)][b_(11) b_(12) ... b_(1p); b_(21) b_(22) ... b_(2p); | | ... |; b_(m1) b_(m2) ... b_(mp)],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6200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116"/>
          <p:cNvSpPr txBox="1">
            <a:spLocks noChangeArrowheads="1"/>
          </p:cNvSpPr>
          <p:nvPr/>
        </p:nvSpPr>
        <p:spPr bwMode="auto">
          <a:xfrm>
            <a:off x="2438400" y="381000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40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4000" i="1" baseline="-2500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da-DK" sz="40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4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da-DK" sz="4000" i="1" baseline="-2500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4000" baseline="-25000">
                <a:latin typeface="Times New Roman" pitchFamily="18" charset="0"/>
                <a:cs typeface="Times New Roman" pitchFamily="18" charset="0"/>
              </a:rPr>
              <a:t>=1..</a:t>
            </a:r>
            <a:r>
              <a:rPr lang="da-DK" sz="4000" i="1" baseline="-250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da-DK" sz="4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40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4000" i="1" baseline="-25000"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en-US" sz="4000" i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4000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4000" i="1" baseline="-25000">
                <a:latin typeface="Times New Roman" pitchFamily="18" charset="0"/>
                <a:cs typeface="Times New Roman" pitchFamily="18" charset="0"/>
              </a:rPr>
              <a:t>kj</a:t>
            </a:r>
            <a:endParaRPr lang="el-GR" sz="4000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ext Box 117"/>
          <p:cNvSpPr txBox="1">
            <a:spLocks noChangeArrowheads="1"/>
          </p:cNvSpPr>
          <p:nvPr/>
        </p:nvSpPr>
        <p:spPr bwMode="auto">
          <a:xfrm>
            <a:off x="1219200" y="58674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3200" b="1">
                <a:solidFill>
                  <a:schemeClr val="accent2"/>
                </a:solidFill>
              </a:rPr>
              <a:t>Naive implementation: tid 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npm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2057400"/>
            <a:ext cx="381000" cy="3048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2057400"/>
            <a:ext cx="2133600" cy="3048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96000" y="1524000"/>
            <a:ext cx="457200" cy="1676400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(Kvadratisk) Matrix Multiplikation</a:t>
            </a:r>
            <a:endParaRPr lang="en-US" b="1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15741" t="55560" r="18518" b="24237"/>
          <a:stretch>
            <a:fillRect/>
          </a:stretch>
        </p:blipFill>
        <p:spPr>
          <a:xfrm>
            <a:off x="990600" y="1295400"/>
            <a:ext cx="7315200" cy="1236663"/>
          </a:xfrm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/>
          <a:srcRect l="33333" t="8418" r="35802" b="56226"/>
          <a:stretch>
            <a:fillRect/>
          </a:stretch>
        </p:blipFill>
        <p:spPr bwMode="auto">
          <a:xfrm>
            <a:off x="304800" y="3581400"/>
            <a:ext cx="29718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962400" y="3276600"/>
            <a:ext cx="5181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/>
              <a:t>er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i="1" dirty="0"/>
              <a:t>-</a:t>
            </a:r>
            <a:r>
              <a:rPr lang="da-DK" sz="2400" dirty="0"/>
              <a:t>matricer</a:t>
            </a:r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sz="2400" dirty="0"/>
              <a:t> kan beregnes med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da-DK" sz="2400" dirty="0"/>
              <a:t> </a:t>
            </a:r>
            <a:r>
              <a:rPr lang="da-DK" sz="2400" dirty="0" err="1"/>
              <a:t>rekursive</a:t>
            </a:r>
            <a:r>
              <a:rPr lang="da-DK" sz="2400" dirty="0"/>
              <a:t> </a:t>
            </a:r>
            <a:r>
              <a:rPr lang="da-DK" sz="2400" dirty="0" err="1"/>
              <a:t>multiplication</a:t>
            </a:r>
            <a:r>
              <a:rPr lang="da-DK" sz="2400" dirty="0"/>
              <a:t> på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 x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dirty="0"/>
              <a:t>-matricer +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da-DK" sz="2400" dirty="0"/>
              <a:t> matrix additioner</a:t>
            </a:r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) ≤ 8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2400" dirty="0">
                <a:latin typeface="+mn-lt"/>
                <a:cs typeface="Times New Roman" pitchFamily="18" charset="0"/>
              </a:rPr>
              <a:t>for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da-DK" sz="2400" dirty="0">
                <a:latin typeface="+mn-lt"/>
                <a:cs typeface="Times New Roman" pitchFamily="18" charset="0"/>
              </a:rPr>
              <a:t>for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pPr marL="236538" indent="-236538">
              <a:spcBef>
                <a:spcPct val="50000"/>
              </a:spcBef>
              <a:buFontTx/>
              <a:buChar char="•"/>
              <a:defRPr/>
            </a:pPr>
            <a:r>
              <a:rPr lang="da-DK" sz="24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4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da-DK" sz="24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baseline="30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3886200" y="2895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3886200" y="28956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/>
          <p:cNvPicPr>
            <a:picLocks noChangeAspect="1" noChangeArrowheads="1"/>
          </p:cNvPicPr>
          <p:nvPr/>
        </p:nvPicPr>
        <p:blipFill>
          <a:blip r:embed="rId2"/>
          <a:srcRect l="11250" t="32292" r="33749" b="6250"/>
          <a:stretch>
            <a:fillRect/>
          </a:stretch>
        </p:blipFill>
        <p:spPr bwMode="auto">
          <a:xfrm>
            <a:off x="990600" y="2055813"/>
            <a:ext cx="71628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 l="11848" t="3491" r="69365" b="70883"/>
          <a:stretch>
            <a:fillRect/>
          </a:stretch>
        </p:blipFill>
        <p:spPr bwMode="auto">
          <a:xfrm>
            <a:off x="4953000" y="3200400"/>
            <a:ext cx="3200400" cy="2620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 l="15741" t="55560" r="18518" b="24237"/>
          <a:stretch>
            <a:fillRect/>
          </a:stretch>
        </p:blipFill>
        <p:spPr>
          <a:xfrm>
            <a:off x="1371600" y="914400"/>
            <a:ext cx="6324600" cy="1069975"/>
          </a:xfrm>
          <a:noFill/>
        </p:spPr>
      </p:pic>
      <p:sp>
        <p:nvSpPr>
          <p:cNvPr id="1434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Strassen’s Matrix Multiplikation</a:t>
            </a:r>
            <a:endParaRPr lang="en-US" b="1" smtClean="0"/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8077200" y="762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a-DK" sz="2000" b="1">
                <a:solidFill>
                  <a:schemeClr val="accent2"/>
                </a:solidFill>
              </a:rPr>
              <a:t>1969</a:t>
            </a: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5873234" y="4349234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7 </a:t>
            </a:r>
            <a:r>
              <a:rPr lang="da-DK" dirty="0" err="1" smtClean="0">
                <a:solidFill>
                  <a:srgbClr val="FF0000"/>
                </a:solidFill>
              </a:rPr>
              <a:t>rekursive</a:t>
            </a:r>
            <a:r>
              <a:rPr lang="da-DK" dirty="0" smtClean="0">
                <a:solidFill>
                  <a:srgbClr val="FF0000"/>
                </a:solidFill>
              </a:rPr>
              <a:t> multiplikationer </a:t>
            </a:r>
            <a:endParaRPr lang="da-D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525963"/>
          </a:xfrm>
        </p:spPr>
        <p:txBody>
          <a:bodyPr/>
          <a:lstStyle/>
          <a:p>
            <a:pPr eaLnBrk="1" hangingPunct="1"/>
            <a:r>
              <a:rPr lang="da-DK" smtClean="0"/>
              <a:t>Bruger 18 matrix additioner (tid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mtClean="0"/>
              <a:t>) og </a:t>
            </a:r>
            <a:r>
              <a:rPr lang="da-DK" smtClean="0">
                <a:solidFill>
                  <a:schemeClr val="accent2"/>
                </a:solidFill>
              </a:rPr>
              <a:t>7 rekursive matrix multiplikationer</a:t>
            </a:r>
          </a:p>
          <a:p>
            <a:pPr eaLnBrk="1" hangingPunct="1"/>
            <a:endParaRPr lang="da-DK" smtClean="0">
              <a:solidFill>
                <a:schemeClr val="accent2"/>
              </a:solidFill>
            </a:endParaRPr>
          </a:p>
          <a:p>
            <a:pPr eaLnBrk="1" hangingPunct="1"/>
            <a:endParaRPr lang="da-DK" smtClean="0">
              <a:solidFill>
                <a:schemeClr val="accent2"/>
              </a:solidFill>
            </a:endParaRPr>
          </a:p>
          <a:p>
            <a:pPr eaLnBrk="1" hangingPunct="1"/>
            <a:endParaRPr lang="da-DK" smtClean="0">
              <a:solidFill>
                <a:schemeClr val="accent2"/>
              </a:solidFill>
            </a:endParaRPr>
          </a:p>
          <a:p>
            <a:pPr eaLnBrk="1" hangingPunct="1"/>
            <a:endParaRPr lang="da-DK" b="1" i="1" smtClean="0">
              <a:solidFill>
                <a:schemeClr val="accent2"/>
              </a:solidFill>
            </a:endParaRPr>
          </a:p>
          <a:p>
            <a:pPr eaLnBrk="1" hangingPunct="1"/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2.81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  </a:t>
            </a:r>
            <a:r>
              <a:rPr lang="da-DK" smtClean="0"/>
              <a:t>hvor 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2.81=log</a:t>
            </a:r>
            <a:r>
              <a:rPr lang="da-DK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295400" y="2971800"/>
            <a:ext cx="6477000" cy="1323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3200" dirty="0">
                <a:latin typeface="+mn-lt"/>
                <a:cs typeface="Times New Roman" pitchFamily="18" charset="0"/>
              </a:rPr>
              <a:t>for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da-DK" sz="3200" dirty="0">
                <a:latin typeface="+mn-lt"/>
                <a:cs typeface="Times New Roman" pitchFamily="18" charset="0"/>
              </a:rPr>
              <a:t>for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da-DK" sz="4400" b="1">
                <a:solidFill>
                  <a:schemeClr val="tx2"/>
                </a:solidFill>
              </a:rPr>
              <a:t>Strassen’s Matrix Multiplikation</a:t>
            </a:r>
            <a:endParaRPr lang="en-US" sz="4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Multiplikation af lange heltal</a:t>
            </a:r>
            <a:endParaRPr lang="en-US" b="1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9144000" cy="5257800"/>
          </a:xfrm>
        </p:spPr>
        <p:txBody>
          <a:bodyPr/>
          <a:lstStyle/>
          <a:p>
            <a:pPr algn="just" eaLnBrk="1" hangingPunct="1"/>
            <a:r>
              <a:rPr lang="da-DK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mtClean="0"/>
              <a:t> og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mtClean="0"/>
              <a:t> hver heltal med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/>
              <a:t> bits</a:t>
            </a:r>
          </a:p>
          <a:p>
            <a:pPr eaLnBrk="1" hangingPunct="1"/>
            <a:r>
              <a:rPr lang="da-DK" smtClean="0"/>
              <a:t>Naive implementation kræver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mtClean="0"/>
              <a:t> bit operationer</a:t>
            </a:r>
          </a:p>
          <a:p>
            <a:pPr eaLnBrk="1" hangingPunct="1"/>
            <a:r>
              <a:rPr lang="da-DK" smtClean="0"/>
              <a:t>Lad 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a-DK" smtClean="0"/>
              <a:t>og 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i="1" baseline="-250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pPr eaLnBrk="1" hangingPunct="1"/>
            <a:r>
              <a:rPr lang="da-DK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i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·2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+(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da-DK" i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i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-J</a:t>
            </a:r>
            <a:r>
              <a:rPr lang="da-DK" i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a-DK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i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)·2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n/2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i="1" baseline="-25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·J</a:t>
            </a:r>
            <a:r>
              <a:rPr lang="da-DK" i="1" baseline="-25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da-DK" smtClean="0">
              <a:cs typeface="Arial" charset="0"/>
            </a:endParaRPr>
          </a:p>
          <a:p>
            <a:pPr eaLnBrk="1" hangingPunct="1"/>
            <a:endParaRPr lang="da-DK" i="1" baseline="30000" smtClean="0">
              <a:cs typeface="Arial" charset="0"/>
            </a:endParaRPr>
          </a:p>
          <a:p>
            <a:pPr eaLnBrk="1" hangingPunct="1"/>
            <a:endParaRPr lang="da-DK" i="1" baseline="30000" smtClean="0">
              <a:cs typeface="Arial" charset="0"/>
            </a:endParaRPr>
          </a:p>
          <a:p>
            <a:pPr eaLnBrk="1" hangingPunct="1"/>
            <a:endParaRPr lang="da-DK" i="1" baseline="30000" smtClean="0">
              <a:cs typeface="Arial" charset="0"/>
            </a:endParaRPr>
          </a:p>
          <a:p>
            <a:pPr eaLnBrk="1" hangingPunct="1"/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aseline="30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  3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447800" y="4648200"/>
            <a:ext cx="6324600" cy="1323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3200" dirty="0">
                <a:latin typeface="+mn-lt"/>
                <a:cs typeface="Times New Roman" pitchFamily="18" charset="0"/>
              </a:rPr>
              <a:t>for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≥ 2</a:t>
            </a:r>
          </a:p>
          <a:p>
            <a:pPr marL="236538" indent="-236538">
              <a:spcBef>
                <a:spcPct val="50000"/>
              </a:spcBef>
              <a:defRPr/>
            </a:pP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da-DK" sz="3200" dirty="0">
                <a:latin typeface="+mn-lt"/>
                <a:cs typeface="Times New Roman" pitchFamily="18" charset="0"/>
              </a:rPr>
              <a:t>for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67000" y="6354763"/>
            <a:ext cx="2873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6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da-DK" b="1" smtClean="0"/>
              <a:t>Del-og-Kombiner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106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Algoritme design teknik</a:t>
            </a:r>
            <a:r>
              <a:rPr lang="da-DK" smtClean="0"/>
              <a:t> – virker for mange problemer (man langt fra alle):</a:t>
            </a:r>
          </a:p>
          <a:p>
            <a:pPr marL="0" indent="0" eaLnBrk="1" hangingPunct="1">
              <a:buFontTx/>
              <a:buNone/>
            </a:pPr>
            <a:endParaRPr lang="da-DK" smtClean="0"/>
          </a:p>
          <a:p>
            <a:pPr marL="0" indent="0" eaLnBrk="1" hangingPunct="1"/>
            <a:endParaRPr lang="en-US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819400"/>
            <a:ext cx="800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3200" b="1" dirty="0">
                <a:solidFill>
                  <a:schemeClr val="accent2"/>
                </a:solidFill>
              </a:rPr>
              <a:t>Opdel</a:t>
            </a:r>
            <a:r>
              <a:rPr lang="da-DK" sz="3200" dirty="0"/>
              <a:t> et problem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dirty="0"/>
              <a:t> i mindre problemer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3200" dirty="0"/>
              <a:t>, der kan løses uafhængigt </a:t>
            </a:r>
          </a:p>
          <a:p>
            <a:pPr marL="854075" lvl="1" indent="-396875">
              <a:spcBef>
                <a:spcPct val="20000"/>
              </a:spcBef>
            </a:pPr>
            <a:r>
              <a:rPr lang="da-DK" sz="3200" dirty="0" smtClean="0"/>
              <a:t>(</a:t>
            </a:r>
            <a:r>
              <a:rPr lang="da-DK" sz="3200" dirty="0"/>
              <a:t>små problemer løses direkte)</a:t>
            </a:r>
          </a:p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3200" dirty="0"/>
              <a:t>Løs delproblemerne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3200" dirty="0"/>
              <a:t> </a:t>
            </a:r>
            <a:r>
              <a:rPr lang="da-DK" sz="3200" b="1" dirty="0" err="1">
                <a:solidFill>
                  <a:schemeClr val="accent2"/>
                </a:solidFill>
              </a:rPr>
              <a:t>rekursivt</a:t>
            </a:r>
            <a:endParaRPr lang="da-DK" sz="3200" b="1" dirty="0">
              <a:solidFill>
                <a:schemeClr val="accent2"/>
              </a:solidFill>
            </a:endParaRPr>
          </a:p>
          <a:p>
            <a:pPr marL="396875" indent="-396875">
              <a:spcBef>
                <a:spcPct val="20000"/>
              </a:spcBef>
              <a:buFontTx/>
              <a:buChar char="•"/>
            </a:pPr>
            <a:r>
              <a:rPr lang="da-DK" sz="3200" b="1" dirty="0">
                <a:solidFill>
                  <a:schemeClr val="accent2"/>
                </a:solidFill>
              </a:rPr>
              <a:t>Kombiner</a:t>
            </a:r>
            <a:r>
              <a:rPr lang="da-DK" sz="3200" dirty="0"/>
              <a:t> løsningerne for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,..,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3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3200" dirty="0"/>
              <a:t>til en løsning for </a:t>
            </a:r>
            <a:r>
              <a:rPr lang="da-DK" sz="3200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/>
          <a:srcRect l="20000" t="26042" r="5624" b="17708"/>
          <a:stretch>
            <a:fillRect/>
          </a:stretch>
        </p:blipFill>
        <p:spPr bwMode="auto">
          <a:xfrm>
            <a:off x="838200" y="2057400"/>
            <a:ext cx="754380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sz="4000" b="1" smtClean="0"/>
              <a:t>Eksempel: Merge-Sort</a:t>
            </a:r>
            <a:endParaRPr lang="en-US" sz="4000" b="1" smtClean="0"/>
          </a:p>
        </p:txBody>
      </p:sp>
      <p:sp>
        <p:nvSpPr>
          <p:cNvPr id="6" name="Oval 5"/>
          <p:cNvSpPr/>
          <p:nvPr/>
        </p:nvSpPr>
        <p:spPr>
          <a:xfrm>
            <a:off x="5715000" y="3733800"/>
            <a:ext cx="19812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4343400"/>
            <a:ext cx="23622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7200900" y="3086100"/>
            <a:ext cx="762000" cy="533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353300" y="3619500"/>
            <a:ext cx="1295400" cy="152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705600" y="1981200"/>
            <a:ext cx="2438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800">
                <a:solidFill>
                  <a:srgbClr val="FF0000"/>
                </a:solidFill>
              </a:rPr>
              <a:t>To mindre delproblemer</a:t>
            </a:r>
            <a:endParaRPr lang="en-US" sz="28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2362200" y="5257800"/>
            <a:ext cx="762000" cy="609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38400" y="4038600"/>
            <a:ext cx="6096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38400" y="4572000"/>
            <a:ext cx="609600" cy="76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219200" y="5903913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800">
                <a:solidFill>
                  <a:srgbClr val="FF0000"/>
                </a:solidFill>
              </a:rPr>
              <a:t>Kombiner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1000" y="2743200"/>
            <a:ext cx="1143000" cy="2819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62000" y="3810000"/>
            <a:ext cx="1600200" cy="954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800">
                <a:solidFill>
                  <a:srgbClr val="FF0000"/>
                </a:solidFill>
              </a:rPr>
              <a:t>Løs rekursivt</a:t>
            </a:r>
          </a:p>
        </p:txBody>
      </p:sp>
      <p:sp>
        <p:nvSpPr>
          <p:cNvPr id="25" name="Oval 24"/>
          <p:cNvSpPr/>
          <p:nvPr/>
        </p:nvSpPr>
        <p:spPr>
          <a:xfrm>
            <a:off x="6172200" y="22098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8600" y="40386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66800" y="58674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</a:t>
            </a:r>
            <a:endParaRPr lang="en-US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21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3"/>
          <a:srcRect l="26875" t="11458" r="24374" b="6250"/>
          <a:stretch>
            <a:fillRect/>
          </a:stretch>
        </p:blipFill>
        <p:spPr bwMode="auto">
          <a:xfrm>
            <a:off x="1752600" y="381000"/>
            <a:ext cx="5943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5400" b="1" smtClean="0"/>
              <a:t>Merge-Sort : Analyse</a:t>
            </a:r>
            <a:endParaRPr lang="en-US" sz="5400" b="1" smtClean="0"/>
          </a:p>
        </p:txBody>
      </p:sp>
      <p:pic>
        <p:nvPicPr>
          <p:cNvPr id="19459" name="Picture 3" descr="arrayrecur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098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524000" y="16002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Rekursionstræet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600200" y="41148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Observation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627188" y="4572000"/>
            <a:ext cx="5684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a-DK" sz="3200"/>
              <a:t>Samlet arbejde per lag er </a:t>
            </a:r>
            <a:r>
              <a:rPr lang="da-DK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447800" y="6019800"/>
            <a:ext cx="6226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/>
              <a:t> 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# lag) = O(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· log</a:t>
            </a:r>
            <a:r>
              <a:rPr lang="en-US" sz="3200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600200" y="5562600"/>
            <a:ext cx="6057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3200" b="1">
                <a:solidFill>
                  <a:srgbClr val="0066FF"/>
                </a:solidFill>
              </a:rPr>
              <a:t>Arbejde</a:t>
            </a:r>
            <a:endParaRPr lang="en-US" sz="3200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da-DK" sz="3600" b="1" smtClean="0"/>
              <a:t>Del-og-kombiner, dADS 1 eksempler:	</a:t>
            </a:r>
            <a:endParaRPr lang="en-US" sz="36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143000"/>
            <a:ext cx="7543800" cy="5105400"/>
          </a:xfrm>
        </p:spPr>
        <p:txBody>
          <a:bodyPr/>
          <a:lstStyle/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smtClean="0">
                <a:solidFill>
                  <a:schemeClr val="accent2"/>
                </a:solidFill>
              </a:rPr>
              <a:t>MergeSort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Del op i to lige store dele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Rekursiv sortering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Kombiner = fletning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smtClean="0">
                <a:solidFill>
                  <a:schemeClr val="accent2"/>
                </a:solidFill>
              </a:rPr>
              <a:t>QuickSort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Opdel efter tilfældigt pivot (</a:t>
            </a:r>
            <a:r>
              <a:rPr lang="da-DK" sz="2400" b="1" smtClean="0">
                <a:solidFill>
                  <a:srgbClr val="FF0000"/>
                </a:solidFill>
              </a:rPr>
              <a:t>tilfældig opdeling</a:t>
            </a:r>
            <a:r>
              <a:rPr lang="da-DK" sz="2400" smtClean="0"/>
              <a:t>)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Rekursive sortering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Kombiner = ingen (konkatener venstre og højre)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r>
              <a:rPr lang="da-DK" sz="2800" b="1" smtClean="0">
                <a:solidFill>
                  <a:schemeClr val="accent2"/>
                </a:solidFill>
              </a:rPr>
              <a:t>QuickSelect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Opdel efter tilfældigt pivot  (</a:t>
            </a:r>
            <a:r>
              <a:rPr lang="da-DK" sz="2400" b="1" smtClean="0">
                <a:solidFill>
                  <a:srgbClr val="FF0000"/>
                </a:solidFill>
              </a:rPr>
              <a:t>tilfældig opdeling</a:t>
            </a:r>
            <a:r>
              <a:rPr lang="da-DK" sz="2400" smtClean="0"/>
              <a:t>)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Rekursiv select</a:t>
            </a:r>
          </a:p>
          <a:p>
            <a:pPr marL="577850" lvl="1" algn="l" eaLnBrk="1" hangingPunct="1">
              <a:lnSpc>
                <a:spcPct val="90000"/>
              </a:lnSpc>
              <a:buFontTx/>
              <a:buChar char="–"/>
            </a:pPr>
            <a:r>
              <a:rPr lang="da-DK" sz="2400" smtClean="0"/>
              <a:t> Kombiner = ingen</a:t>
            </a:r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endParaRPr lang="da-DK" sz="2800" smtClean="0"/>
          </a:p>
          <a:p>
            <a:pPr marL="463550" indent="-463550" algn="l" eaLnBrk="1" hangingPunct="1">
              <a:lnSpc>
                <a:spcPct val="90000"/>
              </a:lnSpc>
              <a:buFontTx/>
              <a:buChar char="•"/>
            </a:pPr>
            <a:endParaRPr lang="da-DK" sz="2800" smtClean="0"/>
          </a:p>
          <a:p>
            <a:pPr marL="463550" indent="-463550" algn="l"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228600" y="14478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da-DK" sz="3200"/>
              <a:t>Essentielt to forskellige måder: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da-DK" sz="3200"/>
              <a:t>Argumenter direkte om </a:t>
            </a:r>
            <a:r>
              <a:rPr lang="da-DK" sz="3200" b="1">
                <a:solidFill>
                  <a:schemeClr val="accent2"/>
                </a:solidFill>
              </a:rPr>
              <a:t>rekursionstræet</a:t>
            </a:r>
            <a:r>
              <a:rPr lang="da-DK" sz="3200"/>
              <a:t>  (analyser dybde, #knuder på hvert niveau, arbejde i knuderne/niveauerne/træet)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da-DK" sz="3200"/>
              <a:t>Løs en matematisk </a:t>
            </a:r>
            <a:r>
              <a:rPr lang="da-DK" sz="3200" b="1">
                <a:solidFill>
                  <a:schemeClr val="accent2"/>
                </a:solidFill>
              </a:rPr>
              <a:t>rekursionsligning</a:t>
            </a:r>
            <a:r>
              <a:rPr lang="da-DK" sz="3200"/>
              <a:t>, f.eks.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da-DK" sz="3200"/>
          </a:p>
          <a:p>
            <a:pPr marL="609600" indent="-609600">
              <a:spcBef>
                <a:spcPct val="20000"/>
              </a:spcBef>
            </a:pPr>
            <a:r>
              <a:rPr lang="da-DK" sz="3200"/>
              <a:t>	Bevises f.eks. vha. induktion.</a:t>
            </a:r>
          </a:p>
          <a:p>
            <a:pPr marL="609600" indent="-609600">
              <a:spcBef>
                <a:spcPct val="20000"/>
              </a:spcBef>
            </a:pPr>
            <a:r>
              <a:rPr lang="da-DK" sz="3200"/>
              <a:t>			</a:t>
            </a:r>
            <a:endParaRPr lang="en-US" sz="3200">
              <a:cs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Analyse af Del-og-Kombiner</a:t>
            </a:r>
            <a:br>
              <a:rPr lang="da-DK" sz="4000" b="1" smtClean="0"/>
            </a:br>
            <a:r>
              <a:rPr lang="da-DK" sz="3200" smtClean="0"/>
              <a:t>= analyse af en rekursiv procedure</a:t>
            </a:r>
            <a:br>
              <a:rPr lang="da-DK" sz="3200" smtClean="0"/>
            </a:br>
            <a:endParaRPr lang="en-US" sz="3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4495800"/>
            <a:ext cx="6781800" cy="1143000"/>
          </a:xfrm>
          <a:noFill/>
          <a:ln w="12700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   			</a:t>
            </a:r>
            <a:r>
              <a:rPr lang="da-DK" smtClean="0">
                <a:cs typeface="Arial" charset="0"/>
              </a:rPr>
              <a:t>	hvis  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) ≤ 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a·n</a:t>
            </a:r>
            <a:r>
              <a:rPr lang="en-US" i="1" smtClean="0">
                <a:cs typeface="Arial" charset="0"/>
              </a:rPr>
              <a:t> </a:t>
            </a:r>
            <a:r>
              <a:rPr lang="en-US" smtClean="0">
                <a:cs typeface="Arial" charset="0"/>
              </a:rPr>
              <a:t>		ellers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Løsning af rekursionsligninger</a:t>
            </a:r>
            <a:endParaRPr lang="en-US" sz="40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2286000"/>
          </a:xfrm>
        </p:spPr>
        <p:txBody>
          <a:bodyPr/>
          <a:lstStyle/>
          <a:p>
            <a:pPr eaLnBrk="1" hangingPunct="1"/>
            <a:r>
              <a:rPr lang="da-DK" smtClean="0"/>
              <a:t>Fold rekursionsligningen ud og argumenter om </a:t>
            </a:r>
            <a:r>
              <a:rPr lang="da-DK" b="1" smtClean="0">
                <a:solidFill>
                  <a:schemeClr val="accent2"/>
                </a:solidFill>
              </a:rPr>
              <a:t>rekursionstræet</a:t>
            </a:r>
          </a:p>
          <a:p>
            <a:pPr eaLnBrk="1" hangingPunct="1"/>
            <a:r>
              <a:rPr lang="da-DK" smtClean="0"/>
              <a:t>Gæt en løsning og vis den ved induktion efter voksende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da-DK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95400" y="4495800"/>
            <a:ext cx="67818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   			</a:t>
            </a:r>
            <a:r>
              <a:rPr lang="da-DK" sz="3200" kern="0" dirty="0">
                <a:latin typeface="+mn-lt"/>
                <a:cs typeface="Arial" charset="0"/>
              </a:rPr>
              <a:t>	hvis  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kern="0" dirty="0">
                <a:latin typeface="Times New Roman" pitchFamily="18" charset="0"/>
                <a:cs typeface="Times New Roman" pitchFamily="18" charset="0"/>
              </a:rPr>
              <a:t>) ≤ 2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kern="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/2) + </a:t>
            </a:r>
            <a:r>
              <a:rPr lang="en-US" sz="3200" i="1" kern="0" dirty="0" err="1">
                <a:latin typeface="Times New Roman" pitchFamily="18" charset="0"/>
                <a:cs typeface="Times New Roman" pitchFamily="18" charset="0"/>
              </a:rPr>
              <a:t>a·n</a:t>
            </a:r>
            <a:r>
              <a:rPr lang="en-US" sz="3200" i="1" kern="0" dirty="0">
                <a:latin typeface="+mn-lt"/>
                <a:cs typeface="Arial" charset="0"/>
              </a:rPr>
              <a:t> </a:t>
            </a:r>
            <a:r>
              <a:rPr lang="en-US" sz="3200" kern="0" dirty="0">
                <a:latin typeface="+mn-lt"/>
                <a:cs typeface="Arial" charset="0"/>
              </a:rPr>
              <a:t>		</a:t>
            </a:r>
            <a:r>
              <a:rPr lang="en-US" sz="3200" kern="0" dirty="0" err="1">
                <a:latin typeface="+mn-lt"/>
                <a:cs typeface="Arial" charset="0"/>
              </a:rPr>
              <a:t>ellers</a:t>
            </a:r>
            <a:endParaRPr lang="en-US" sz="3200" kern="0" dirty="0">
              <a:latin typeface="+mn-lt"/>
              <a:cs typeface="Arial" charset="0"/>
            </a:endParaRPr>
          </a:p>
        </p:txBody>
      </p:sp>
      <p:pic>
        <p:nvPicPr>
          <p:cNvPr id="8" name="Picture 3" descr="arrayrecur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828800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da-DK" sz="4000" b="1" smtClean="0"/>
              <a:t>Rekursionsligninger: Faldgrubber</a:t>
            </a:r>
            <a:endParaRPr lang="en-US" sz="40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smtClean="0"/>
              <a:t>Ulige opdelinger glemmes (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/>
              <a:t> ulige, så er de rekursive kald typisk </a:t>
            </a:r>
            <a:r>
              <a:rPr lang="da-DK" baseline="-25000" smtClean="0">
                <a:latin typeface="Times New Roman" pitchFamily="18" charset="0"/>
                <a:cs typeface="Times New Roman" pitchFamily="18" charset="0"/>
              </a:rPr>
              <a:t>└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baseline="-25000" smtClean="0">
                <a:latin typeface="Times New Roman" pitchFamily="18" charset="0"/>
                <a:cs typeface="Times New Roman" pitchFamily="18" charset="0"/>
              </a:rPr>
              <a:t>┘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mtClean="0">
                <a:cs typeface="Arial" charset="0"/>
              </a:rPr>
              <a:t>og </a:t>
            </a:r>
            <a:r>
              <a:rPr lang="da-DK" baseline="60000" smtClean="0">
                <a:latin typeface="Times New Roman" pitchFamily="18" charset="0"/>
                <a:cs typeface="Times New Roman" pitchFamily="18" charset="0"/>
              </a:rPr>
              <a:t>┌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baseline="60000" smtClean="0">
                <a:latin typeface="Times New Roman" pitchFamily="18" charset="0"/>
                <a:cs typeface="Times New Roman" pitchFamily="18" charset="0"/>
              </a:rPr>
              <a:t>┐</a:t>
            </a:r>
            <a:r>
              <a:rPr lang="da-DK" smtClean="0"/>
              <a:t>)</a:t>
            </a:r>
          </a:p>
          <a:p>
            <a:pPr eaLnBrk="1" hangingPunct="1"/>
            <a:endParaRPr lang="da-DK" smtClean="0"/>
          </a:p>
          <a:p>
            <a:pPr eaLnBrk="1" hangingPunct="1"/>
            <a:r>
              <a:rPr lang="da-DK" smtClean="0"/>
              <a:t>Analyserer typiske kun for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da-DK" i="1" baseline="3000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eaLnBrk="1" hangingPunct="1">
              <a:buFontTx/>
              <a:buNone/>
            </a:pPr>
            <a:endParaRPr lang="da-DK" smtClean="0"/>
          </a:p>
          <a:p>
            <a:pPr eaLnBrk="1" hangingPunct="1"/>
            <a:r>
              <a:rPr lang="da-DK" smtClean="0"/>
              <a:t>Brug aldrig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/>
              <a:t>-udtryk i rekursionsformlen – brug konstanter 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/3))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da-DK" i="1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86200" y="5029200"/>
            <a:ext cx="3733800" cy="457200"/>
            <a:chOff x="2496" y="2784"/>
            <a:chExt cx="2352" cy="288"/>
          </a:xfrm>
        </p:grpSpPr>
        <p:sp>
          <p:nvSpPr>
            <p:cNvPr id="10245" name="Line 4"/>
            <p:cNvSpPr>
              <a:spLocks noChangeShapeType="1"/>
            </p:cNvSpPr>
            <p:nvPr/>
          </p:nvSpPr>
          <p:spPr bwMode="auto">
            <a:xfrm>
              <a:off x="2496" y="2784"/>
              <a:ext cx="2352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 flipV="1">
              <a:off x="2544" y="2784"/>
              <a:ext cx="2304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2967</TotalTime>
  <Words>449</Words>
  <Application>Microsoft Office PowerPoint</Application>
  <PresentationFormat>On-screen Show (4:3)</PresentationFormat>
  <Paragraphs>98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Del-og-Kombiner</vt:lpstr>
      <vt:lpstr>Eksempel: Merge-Sort</vt:lpstr>
      <vt:lpstr>Slide 4</vt:lpstr>
      <vt:lpstr>Merge-Sort : Analyse</vt:lpstr>
      <vt:lpstr>Del-og-kombiner, dADS 1 eksempler: </vt:lpstr>
      <vt:lpstr>Analyse af Del-og-Kombiner = analyse af en rekursiv procedure </vt:lpstr>
      <vt:lpstr>Løsning af rekursionsligninger</vt:lpstr>
      <vt:lpstr>Rekursionsligninger: Faldgrubber</vt:lpstr>
      <vt:lpstr>Master Theorem (Simplificering af [CLRS, Theorem 4.1])</vt:lpstr>
      <vt:lpstr>Matrix Multiplication</vt:lpstr>
      <vt:lpstr>(Kvadratisk) Matrix Multiplikation</vt:lpstr>
      <vt:lpstr>Strassen’s Matrix Multiplikation</vt:lpstr>
      <vt:lpstr>Slide 14</vt:lpstr>
      <vt:lpstr>Multiplikation af lange heltal</vt:lpstr>
    </vt:vector>
  </TitlesOfParts>
  <Company>University of Aarhus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23</cp:revision>
  <dcterms:created xsi:type="dcterms:W3CDTF">2007-02-01T13:58:12Z</dcterms:created>
  <dcterms:modified xsi:type="dcterms:W3CDTF">2009-04-02T09:19:11Z</dcterms:modified>
</cp:coreProperties>
</file>